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87" r:id="rId2"/>
    <p:sldMasterId id="2147483705" r:id="rId3"/>
    <p:sldMasterId id="2147483723" r:id="rId4"/>
    <p:sldMasterId id="2147483741"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6" r:id="rId44"/>
    <p:sldId id="297" r:id="rId45"/>
    <p:sldId id="295"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3" autoAdjust="0"/>
    <p:restoredTop sz="94660"/>
  </p:normalViewPr>
  <p:slideViewPr>
    <p:cSldViewPr snapToGrid="0">
      <p:cViewPr varScale="1">
        <p:scale>
          <a:sx n="72" d="100"/>
          <a:sy n="72" d="100"/>
        </p:scale>
        <p:origin x="612" y="72"/>
      </p:cViewPr>
      <p:guideLst/>
    </p:cSldViewPr>
  </p:slideViewPr>
  <p:notesTextViewPr>
    <p:cViewPr>
      <p:scale>
        <a:sx n="1" d="1"/>
        <a:sy n="1" d="1"/>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a:t>Fare clic per modificare lo stile del titolo</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7/20/2016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‹N›</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a:t>Fare clic per modificare lo stile del titolo</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a:t>Fare clic per modificare lo stile del titolo</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a:t>Fare clic per modificare lo stile del titolo</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Modifica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a:t>Fare clic per modificare lo stile del titolo</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a:t>Fare clic per modificare lo stile del titolo</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a:t>Modifica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a:t>Fare clic per modificare lo stile del titolo</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a:t>Modifica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8" name="Title 1"/>
          <p:cNvSpPr>
            <a:spLocks noGrp="1"/>
          </p:cNvSpPr>
          <p:nvPr>
            <p:ph type="title"/>
          </p:nvPr>
        </p:nvSpPr>
        <p:spPr>
          <a:xfrm>
            <a:off x="685801" y="609600"/>
            <a:ext cx="10131425" cy="1456267"/>
          </a:xfrm>
        </p:spPr>
        <p:txBody>
          <a:bodyPr/>
          <a:lstStyle/>
          <a:p>
            <a:r>
              <a:rPr lang="it-IT"/>
              <a:t>Fare clic per modificare lo stile del titolo</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a:t>Fare clic per modificare lo stile del titolo</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248699745"/>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idx="1"/>
          </p:nvPr>
        </p:nvSpPr>
        <p:spPr/>
        <p:txBody>
          <a:bodyPr anchor="ct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318724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idx="1"/>
          </p:nvPr>
        </p:nvSpPr>
        <p:spPr/>
        <p:txBody>
          <a:bodyPr anchor="ct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a:t>Fare clic per modificare lo stile del titolo</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5029342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9137685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1701667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027618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6498372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a:t>Fare clic per modificare lo stile del titolo</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9624828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a:t>Fare clic per modificare lo stile del titolo</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6666203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a:t>Fare clic per modificare lo stile del titolo</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1838699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a:t>Fare clic per modificare lo stile del titolo</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951661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a:t>Fare clic per modificare lo stile del titolo</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Modifica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341073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a:t>Fare clic per modificare lo stile del titolo</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a:t>Fare clic per modificare lo stile del titolo</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6695211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a:t>Fare clic per modificare lo stile del titolo</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a:t>Modifica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8436787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a:t>Fare clic per modificare lo stile del titolo</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a:t>Modifica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962446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it-IT"/>
              <a:t>Fare clic per modificare lo stile del titolo</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7068865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8766075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a:t>Fare clic per modificare lo stile del titolo</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276371357"/>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idx="1"/>
          </p:nvPr>
        </p:nvSpPr>
        <p:spPr/>
        <p:txBody>
          <a:bodyPr anchor="ct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796800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a:t>Fare clic per modificare lo stile del titolo</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4234745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4625738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115232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257349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0314137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a:t>Fare clic per modificare lo stile del titolo</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522782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a:t>Fare clic per modificare lo stile del titolo</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65598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a:t>Fare clic per modificare lo stile del titolo</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9737852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a:t>Fare clic per modificare lo stile del titolo</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5252477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a:t>Fare clic per modificare lo stile del titolo</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Modifica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6634545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a:t>Fare clic per modificare lo stile del titolo</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8644809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a:t>Fare clic per modificare lo stile del titolo</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a:t>Modifica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5834552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a:t>Fare clic per modificare lo stile del titolo</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a:t>Modifica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1750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it-IT"/>
              <a:t>Fare clic per modificare lo stile del titolo</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1066272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315250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a:t>Fare clic per modificare lo stile del titolo</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048785109"/>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idx="1"/>
          </p:nvPr>
        </p:nvSpPr>
        <p:spPr/>
        <p:txBody>
          <a:bodyPr anchor="ct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9505558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a:t>Fare clic per modificare lo stile del titolo</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0057519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2592642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7327476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0454249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9631514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a:t>Fare clic per modificare lo stile del titolo</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789049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a:t>Fare clic per modificare lo stile del titolo</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5123025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a:t>Fare clic per modificare lo stile del titolo</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0236392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a:t>Fare clic per modificare lo stile del titolo</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436113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a:t>Fare clic per modificare lo stile del titolo</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Modifica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9881570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a:t>Fare clic per modificare lo stile del titolo</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67979746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a:t>Fare clic per modificare lo stile del titolo</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a:t>Modifica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0268028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a:t>Fare clic per modificare lo stile del titolo</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a:t>Modifica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4114674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it-IT"/>
              <a:t>Fare clic per modificare lo stile del titolo</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7077690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02194259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a:t>Fare clic per modificare lo stile del titolo</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06337431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idx="1"/>
          </p:nvPr>
        </p:nvSpPr>
        <p:spPr/>
        <p:txBody>
          <a:bodyPr anchor="ct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6644038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a:t>Fare clic per modificare lo stile del titolo</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7338980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51042876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8361640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4761565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5382984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a:t>Fare clic per modificare lo stile del titolo</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527387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a:t>Fare clic per modificare lo stile del titolo</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027325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a:t>Fare clic per modificare lo stile del titolo</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5766072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a:t>Fare clic per modificare lo stile del titolo</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119772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a:t>Fare clic per modificare lo stile del titolo</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a:t>Fare clic per modificare lo stile del titolo</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Modifica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6136313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a:t>Fare clic per modificare lo stile del titolo</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2081339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a:t>Fare clic per modificare lo stile del titolo</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a:t>Modifica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6600968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a:t>Fare clic per modificare lo stile del titolo</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a:t>Modifica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05535615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
        <p:nvSpPr>
          <p:cNvPr id="8" name="Title 1"/>
          <p:cNvSpPr>
            <a:spLocks noGrp="1"/>
          </p:cNvSpPr>
          <p:nvPr>
            <p:ph type="title"/>
          </p:nvPr>
        </p:nvSpPr>
        <p:spPr>
          <a:xfrm>
            <a:off x="685801" y="609600"/>
            <a:ext cx="10131425" cy="1456267"/>
          </a:xfrm>
        </p:spPr>
        <p:txBody>
          <a:bodyPr/>
          <a:lstStyle/>
          <a:p>
            <a:r>
              <a:rPr lang="it-IT"/>
              <a:t>Fare clic per modificare lo stile del titolo</a:t>
            </a:r>
            <a:endParaRPr lang="en-US" dirty="0"/>
          </a:p>
        </p:txBody>
      </p:sp>
    </p:spTree>
    <p:extLst>
      <p:ext uri="{BB962C8B-B14F-4D97-AF65-F5344CB8AC3E}">
        <p14:creationId xmlns:p14="http://schemas.microsoft.com/office/powerpoint/2010/main" val="62470088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334979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a:t>Fare clic per modificare lo stile del titolo</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7/20/2016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5.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7/20/2016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92718325"/>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12544799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795824505"/>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7/20/2016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785519966"/>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16.jpe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6.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6.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36.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3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6.xml"/><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6.xml"/><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6.xml"/><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3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6.xml"/><Relationship Id="rId5" Type="http://schemas.openxmlformats.org/officeDocument/2006/relationships/image" Target="../media/image84.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9.xml"/><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video" Target="file:///C:\Users\semer\Documents\Unibalance\unibalance_filters.mp4" TargetMode="External"/><Relationship Id="rId1" Type="http://schemas.microsoft.com/office/2007/relationships/media" Target="file:///C:\Users\semer\Documents\Unibalance\unibalance_filters.mp4" TargetMode="External"/><Relationship Id="rId4" Type="http://schemas.openxmlformats.org/officeDocument/2006/relationships/image" Target="../media/image88.png"/></Relationships>
</file>

<file path=ppt/slides/_rels/slide32.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9.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6.xml"/><Relationship Id="rId4" Type="http://schemas.openxmlformats.org/officeDocument/2006/relationships/image" Target="../media/image101.png"/></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53.xml"/><Relationship Id="rId4" Type="http://schemas.openxmlformats.org/officeDocument/2006/relationships/image" Target="../media/image107.jpg"/></Relationships>
</file>

<file path=ppt/slides/_rels/slide4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gif"/><Relationship Id="rId1" Type="http://schemas.openxmlformats.org/officeDocument/2006/relationships/slideLayout" Target="../slideLayouts/slideLayout53.xml"/><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video" Target="file:///C:\Users\semer\Documents\Unibalance\unibalance_demo.mp4" TargetMode="External"/><Relationship Id="rId1" Type="http://schemas.microsoft.com/office/2007/relationships/media" Target="file:///C:\Users\semer\Documents\Unibalance\unibalance_demo.mp4" TargetMode="External"/><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image" Target="../media/image17.jpg"/><Relationship Id="rId1" Type="http://schemas.openxmlformats.org/officeDocument/2006/relationships/slideLayout" Target="../slideLayouts/slideLayout19.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 Id="rId9" Type="http://schemas.openxmlformats.org/officeDocument/2006/relationships/image" Target="../media/image24.jpg"/></Relationships>
</file>

<file path=ppt/slides/_rels/slide5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0.xml"/></Relationships>
</file>

<file path=ppt/slides/_rels/slide51.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70.xml"/></Relationships>
</file>

<file path=ppt/slides/_rels/slide52.xml.rels><?xml version="1.0" encoding="UTF-8" standalone="yes"?>
<Relationships xmlns="http://schemas.openxmlformats.org/package/2006/relationships"><Relationship Id="rId8" Type="http://schemas.openxmlformats.org/officeDocument/2006/relationships/hyperlink" Target="http://robottini.altervista.org/kalman-filter-vs-complementary-filter" TargetMode="External"/><Relationship Id="rId3" Type="http://schemas.openxmlformats.org/officeDocument/2006/relationships/hyperlink" Target="http://www.nt.ntnu.no/users/skoge/prost/proceedings/cdc-ecc05/pdffiles/papers/1889.pdf" TargetMode="External"/><Relationship Id="rId7" Type="http://schemas.openxmlformats.org/officeDocument/2006/relationships/hyperlink" Target="http://blog.tkjelectronics.dk/2012/09/a-practical-approach-to-kalman-filter-and-how-to-implement-it/" TargetMode="External"/><Relationship Id="rId2" Type="http://schemas.openxmlformats.org/officeDocument/2006/relationships/hyperlink" Target="http://www.olliw.eu/2013/imu-data-fusing/#chapter21" TargetMode="External"/><Relationship Id="rId1" Type="http://schemas.openxmlformats.org/officeDocument/2006/relationships/slideLayout" Target="../slideLayouts/slideLayout70.xml"/><Relationship Id="rId6" Type="http://schemas.openxmlformats.org/officeDocument/2006/relationships/hyperlink" Target="http://biorobotics.ri.cmu.edu/papers/sbp_papers/integrated3/kleeman_kalman_basics.pdf" TargetMode="External"/><Relationship Id="rId5" Type="http://schemas.openxmlformats.org/officeDocument/2006/relationships/hyperlink" Target="http://d1.amobbs.com/bbs_upload782111/files_44/ourdev_665531S2JZG6.pdf" TargetMode="External"/><Relationship Id="rId4" Type="http://schemas.openxmlformats.org/officeDocument/2006/relationships/hyperlink" Target="http://scolton.blogspot.it/2012/09/fun-with-complementary-filter-multiwii.html"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www.botched.co.uk/pic-tutorials/mpu6050-setup-data-aquisition/" TargetMode="External"/><Relationship Id="rId2" Type="http://schemas.openxmlformats.org/officeDocument/2006/relationships/hyperlink" Target="http://www.i2cdevlib.com/forums/topic/153-official-dmp-documentation-is-released-by-invensense/" TargetMode="External"/><Relationship Id="rId1" Type="http://schemas.openxmlformats.org/officeDocument/2006/relationships/slideLayout" Target="../slideLayouts/slideLayout70.xml"/><Relationship Id="rId5" Type="http://schemas.openxmlformats.org/officeDocument/2006/relationships/hyperlink" Target="http://www.eetimes.com/document.asp?doc_id=1272549" TargetMode="External"/><Relationship Id="rId4" Type="http://schemas.openxmlformats.org/officeDocument/2006/relationships/hyperlink" Target="http://www.geekmomprojects.com/mpu-6050-redux-dmp-data-fusion-vs-complementary-filter/"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577009" y="2986088"/>
            <a:ext cx="8218142" cy="2138038"/>
          </a:xfrm>
        </p:spPr>
        <p:txBody>
          <a:bodyPr>
            <a:normAutofit fontScale="90000"/>
          </a:bodyPr>
          <a:lstStyle/>
          <a:p>
            <a:pPr algn="l"/>
            <a:r>
              <a:rPr lang="it-IT" sz="6000" dirty="0"/>
              <a:t>UNIBALANCE</a:t>
            </a:r>
            <a:br>
              <a:rPr lang="it-IT" sz="6000" dirty="0"/>
            </a:br>
            <a:br>
              <a:rPr lang="it-IT" sz="6000" dirty="0"/>
            </a:br>
            <a:r>
              <a:rPr lang="it-IT" sz="2400" dirty="0"/>
              <a:t>Remote </a:t>
            </a:r>
            <a:r>
              <a:rPr lang="it-IT" sz="2400" dirty="0" err="1"/>
              <a:t>controlLed</a:t>
            </a:r>
            <a:r>
              <a:rPr lang="it-IT" sz="2400" dirty="0"/>
              <a:t> self </a:t>
            </a:r>
            <a:r>
              <a:rPr lang="it-IT" sz="2400" dirty="0" err="1"/>
              <a:t>balancing</a:t>
            </a:r>
            <a:r>
              <a:rPr lang="it-IT" sz="2400" dirty="0"/>
              <a:t> bot</a:t>
            </a:r>
            <a:endParaRPr lang="it-IT" sz="4400" dirty="0"/>
          </a:p>
        </p:txBody>
      </p:sp>
      <p:sp>
        <p:nvSpPr>
          <p:cNvPr id="3" name="Sottotitolo 2"/>
          <p:cNvSpPr>
            <a:spLocks noGrp="1"/>
          </p:cNvSpPr>
          <p:nvPr>
            <p:ph type="subTitle" idx="1"/>
          </p:nvPr>
        </p:nvSpPr>
        <p:spPr>
          <a:xfrm>
            <a:off x="1577009" y="5586412"/>
            <a:ext cx="4109416" cy="801135"/>
          </a:xfrm>
        </p:spPr>
        <p:txBody>
          <a:bodyPr>
            <a:normAutofit/>
          </a:bodyPr>
          <a:lstStyle/>
          <a:p>
            <a:pPr algn="l"/>
            <a:r>
              <a:rPr lang="it-IT" dirty="0"/>
              <a:t>Corso: </a:t>
            </a:r>
            <a:r>
              <a:rPr lang="it-IT" dirty="0" err="1"/>
              <a:t>robotics</a:t>
            </a:r>
            <a:r>
              <a:rPr lang="it-IT" dirty="0"/>
              <a:t> 2015/2016</a:t>
            </a:r>
          </a:p>
          <a:p>
            <a:pPr algn="l"/>
            <a:r>
              <a:rPr lang="it-IT" dirty="0"/>
              <a:t>Docente: prof. Giovanni </a:t>
            </a:r>
            <a:r>
              <a:rPr lang="it-IT" dirty="0" err="1"/>
              <a:t>indiveri</a:t>
            </a:r>
            <a:endParaRPr lang="it-IT" dirty="0"/>
          </a:p>
        </p:txBody>
      </p:sp>
      <p:pic>
        <p:nvPicPr>
          <p:cNvPr id="7" name="Immagine 6"/>
          <p:cNvPicPr>
            <a:picLocks noChangeAspect="1"/>
          </p:cNvPicPr>
          <p:nvPr/>
        </p:nvPicPr>
        <p:blipFill>
          <a:blip r:embed="rId2"/>
          <a:stretch>
            <a:fillRect/>
          </a:stretch>
        </p:blipFill>
        <p:spPr>
          <a:xfrm>
            <a:off x="6568524" y="686096"/>
            <a:ext cx="4638260" cy="3478695"/>
          </a:xfrm>
          <a:prstGeom prst="rect">
            <a:avLst/>
          </a:prstGeom>
          <a:ln>
            <a:noFill/>
          </a:ln>
          <a:effectLst>
            <a:outerShdw blurRad="292100" dist="139700" dir="2700000" algn="tl" rotWithShape="0">
              <a:srgbClr val="333333">
                <a:alpha val="65000"/>
              </a:srgbClr>
            </a:outerShdw>
          </a:effectLst>
        </p:spPr>
      </p:pic>
      <p:sp>
        <p:nvSpPr>
          <p:cNvPr id="8" name="Sottotitolo 2"/>
          <p:cNvSpPr txBox="1">
            <a:spLocks/>
          </p:cNvSpPr>
          <p:nvPr/>
        </p:nvSpPr>
        <p:spPr>
          <a:xfrm>
            <a:off x="7097368" y="5124127"/>
            <a:ext cx="4109416" cy="1263420"/>
          </a:xfrm>
          <a:prstGeom prst="rect">
            <a:avLst/>
          </a:prstGeom>
        </p:spPr>
        <p:txBody>
          <a:bodyPr vert="horz" lIns="91440" tIns="45720" rIns="91440" bIns="45720" rtlCol="0" anchor="t">
            <a:normAutofit/>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r>
              <a:rPr lang="it-IT" dirty="0"/>
              <a:t>Stefano </a:t>
            </a:r>
            <a:r>
              <a:rPr lang="it-IT" dirty="0" err="1"/>
              <a:t>semeraro</a:t>
            </a:r>
            <a:endParaRPr lang="it-IT" dirty="0"/>
          </a:p>
          <a:p>
            <a:r>
              <a:rPr lang="it-IT" dirty="0"/>
              <a:t>Davide tarantino</a:t>
            </a:r>
          </a:p>
          <a:p>
            <a:r>
              <a:rPr lang="it-IT" dirty="0"/>
              <a:t>Giorgio </a:t>
            </a:r>
            <a:r>
              <a:rPr lang="it-IT" dirty="0" err="1"/>
              <a:t>scarafile</a:t>
            </a:r>
            <a:endParaRPr lang="it-IT" dirty="0"/>
          </a:p>
        </p:txBody>
      </p:sp>
    </p:spTree>
    <p:extLst>
      <p:ext uri="{BB962C8B-B14F-4D97-AF65-F5344CB8AC3E}">
        <p14:creationId xmlns:p14="http://schemas.microsoft.com/office/powerpoint/2010/main" val="1427202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500063" y="2357427"/>
            <a:ext cx="7443788" cy="3028954"/>
          </a:xfrm>
        </p:spPr>
        <p:txBody>
          <a:bodyPr>
            <a:noAutofit/>
          </a:bodyPr>
          <a:lstStyle/>
          <a:p>
            <a:pPr marL="0" indent="0" algn="just">
              <a:buNone/>
            </a:pPr>
            <a:r>
              <a:rPr lang="it-IT" sz="2000" dirty="0"/>
              <a:t>Un ruolo primario è quello ricoperto dal sensore IMU (</a:t>
            </a:r>
            <a:r>
              <a:rPr lang="it-IT" sz="2000" i="1" dirty="0" err="1"/>
              <a:t>inertial</a:t>
            </a:r>
            <a:r>
              <a:rPr lang="it-IT" sz="2000" i="1" dirty="0"/>
              <a:t> </a:t>
            </a:r>
            <a:r>
              <a:rPr lang="it-IT" sz="2000" i="1" dirty="0" err="1"/>
              <a:t>measurement</a:t>
            </a:r>
            <a:r>
              <a:rPr lang="it-IT" sz="2000" i="1" dirty="0"/>
              <a:t> </a:t>
            </a:r>
            <a:r>
              <a:rPr lang="it-IT" sz="2000" i="1" dirty="0" err="1"/>
              <a:t>unit</a:t>
            </a:r>
            <a:r>
              <a:rPr lang="it-IT" sz="2000" i="1" dirty="0"/>
              <a:t>).</a:t>
            </a:r>
          </a:p>
          <a:p>
            <a:pPr marL="0" indent="0" algn="just">
              <a:buNone/>
            </a:pPr>
            <a:r>
              <a:rPr lang="it-IT" sz="2000" dirty="0"/>
              <a:t>In </a:t>
            </a:r>
            <a:r>
              <a:rPr lang="it-IT" sz="2000" dirty="0" err="1"/>
              <a:t>Unibalance</a:t>
            </a:r>
            <a:r>
              <a:rPr lang="it-IT" sz="2000" dirty="0"/>
              <a:t> abbiamo optato per l’accelerometro a 6 assi (3 di accelerometro + 3 di giroscopio) </a:t>
            </a:r>
            <a:r>
              <a:rPr lang="it-IT" sz="2000" b="1" dirty="0"/>
              <a:t>MPU6050</a:t>
            </a:r>
            <a:r>
              <a:rPr lang="it-IT" sz="2000" dirty="0"/>
              <a:t> di </a:t>
            </a:r>
            <a:r>
              <a:rPr lang="it-IT" sz="2000" i="1" dirty="0" err="1"/>
              <a:t>InvenSense</a:t>
            </a:r>
            <a:r>
              <a:rPr lang="it-IT" sz="2000" dirty="0"/>
              <a:t>.</a:t>
            </a:r>
          </a:p>
          <a:p>
            <a:pPr marL="0" indent="0" algn="just">
              <a:buNone/>
            </a:pPr>
            <a:r>
              <a:rPr lang="it-IT" sz="2000" dirty="0"/>
              <a:t>Grazie all’</a:t>
            </a:r>
            <a:r>
              <a:rPr lang="it-IT" sz="2000" i="1" dirty="0"/>
              <a:t>ADC</a:t>
            </a:r>
            <a:r>
              <a:rPr lang="it-IT" sz="2000" dirty="0"/>
              <a:t> a 16bit integrato è in grado di stimare con un’elevata risoluzione sia l’</a:t>
            </a:r>
            <a:r>
              <a:rPr lang="it-IT" sz="2000" b="1" dirty="0"/>
              <a:t>accelerazione lineare </a:t>
            </a:r>
            <a:r>
              <a:rPr lang="it-IT" sz="2000" dirty="0"/>
              <a:t>(con un fondo scala variabile da 2g, da noi scelto, a 16g) che la </a:t>
            </a:r>
            <a:r>
              <a:rPr lang="it-IT" sz="2000" b="1" dirty="0"/>
              <a:t>velocità angolare </a:t>
            </a:r>
            <a:r>
              <a:rPr lang="it-IT" sz="2000" dirty="0"/>
              <a:t>(con una sensibilità minima 200°/s).</a:t>
            </a:r>
          </a:p>
        </p:txBody>
      </p:sp>
      <p:pic>
        <p:nvPicPr>
          <p:cNvPr id="6148" name="Picture 4" descr="http://1.bp.blogspot.com/-VD4tnn3Towo/UnkvTpt2WvI/AAAAAAAAA2o/0Aa5WlIVXn8/s1600/mpu-60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5688" y="2677703"/>
            <a:ext cx="2540000" cy="19492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itolo 4"/>
          <p:cNvSpPr>
            <a:spLocks noGrp="1"/>
          </p:cNvSpPr>
          <p:nvPr>
            <p:ph type="title"/>
          </p:nvPr>
        </p:nvSpPr>
        <p:spPr/>
        <p:txBody>
          <a:bodyPr/>
          <a:lstStyle/>
          <a:p>
            <a:r>
              <a:rPr lang="it-IT" dirty="0"/>
              <a:t>SENSORE IMU</a:t>
            </a:r>
          </a:p>
        </p:txBody>
      </p:sp>
    </p:spTree>
    <p:extLst>
      <p:ext uri="{BB962C8B-B14F-4D97-AF65-F5344CB8AC3E}">
        <p14:creationId xmlns:p14="http://schemas.microsoft.com/office/powerpoint/2010/main" val="1669092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528638" y="2193913"/>
            <a:ext cx="6529387" cy="4014791"/>
          </a:xfrm>
        </p:spPr>
        <p:txBody>
          <a:bodyPr>
            <a:noAutofit/>
          </a:bodyPr>
          <a:lstStyle/>
          <a:p>
            <a:pPr marL="0" indent="0" algn="just">
              <a:buNone/>
            </a:pPr>
            <a:r>
              <a:rPr lang="it-IT" sz="2000" dirty="0"/>
              <a:t>E’ un sensore basato su tecnologia MEMS (</a:t>
            </a:r>
            <a:r>
              <a:rPr lang="it-IT" sz="2000" i="1" dirty="0"/>
              <a:t>Micro </a:t>
            </a:r>
            <a:r>
              <a:rPr lang="it-IT" sz="2000" i="1" dirty="0" err="1"/>
              <a:t>Electro-Mechanical</a:t>
            </a:r>
            <a:r>
              <a:rPr lang="it-IT" sz="2000" i="1" dirty="0"/>
              <a:t> Systems</a:t>
            </a:r>
            <a:r>
              <a:rPr lang="it-IT" sz="2000" dirty="0"/>
              <a:t>), che cattura fenomeni dinamici tramite effetto piezoelettrico.</a:t>
            </a:r>
          </a:p>
          <a:p>
            <a:pPr marL="0" indent="0" algn="just">
              <a:buNone/>
            </a:pPr>
            <a:r>
              <a:rPr lang="it-IT" sz="2000" dirty="0"/>
              <a:t>Supporta diversi protocolli di comunicazione (noi abbiamo scelto l’</a:t>
            </a:r>
            <a:r>
              <a:rPr lang="it-IT" sz="2000" i="1" dirty="0"/>
              <a:t>i2c</a:t>
            </a:r>
            <a:r>
              <a:rPr lang="it-IT" sz="2000" dirty="0"/>
              <a:t>) e fornisce opzionalmente un’uscita di </a:t>
            </a:r>
            <a:r>
              <a:rPr lang="it-IT" sz="2000" i="1" dirty="0"/>
              <a:t>interrupt</a:t>
            </a:r>
            <a:r>
              <a:rPr lang="it-IT" sz="2000" dirty="0"/>
              <a:t> utile in applicazioni che richiedono tempi di risposta molto bassi, come la nostra.</a:t>
            </a:r>
          </a:p>
          <a:p>
            <a:pPr marL="0" indent="0" algn="just">
              <a:buNone/>
            </a:pPr>
            <a:r>
              <a:rPr lang="it-IT" sz="2000" dirty="0"/>
              <a:t>Integra, inoltre, un </a:t>
            </a:r>
            <a:r>
              <a:rPr lang="it-IT" sz="2000" b="1" dirty="0"/>
              <a:t>DMP</a:t>
            </a:r>
            <a:r>
              <a:rPr lang="it-IT" sz="2000" dirty="0"/>
              <a:t> (</a:t>
            </a:r>
            <a:r>
              <a:rPr lang="it-IT" sz="2000" i="1" dirty="0" err="1"/>
              <a:t>digital</a:t>
            </a:r>
            <a:r>
              <a:rPr lang="it-IT" sz="2000" i="1" dirty="0"/>
              <a:t> </a:t>
            </a:r>
            <a:r>
              <a:rPr lang="it-IT" sz="2000" i="1" dirty="0" err="1"/>
              <a:t>motion</a:t>
            </a:r>
            <a:r>
              <a:rPr lang="it-IT" sz="2000" i="1" dirty="0"/>
              <a:t> processor</a:t>
            </a:r>
            <a:r>
              <a:rPr lang="it-IT" sz="2000" dirty="0"/>
              <a:t>), che verrà approfondito in seguito.</a:t>
            </a:r>
          </a:p>
          <a:p>
            <a:pPr marL="0" indent="0" algn="just">
              <a:buNone/>
            </a:pPr>
            <a:r>
              <a:rPr lang="it-IT" sz="2000" dirty="0"/>
              <a:t>Non dispiace, infine, la possibilità di acquistarlo con poco più di 2€.</a:t>
            </a:r>
          </a:p>
        </p:txBody>
      </p:sp>
      <p:pic>
        <p:nvPicPr>
          <p:cNvPr id="6146" name="Picture 2" descr="http://www.starlino.com/wp-content/uploads/data/imu_guide/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7512" y="4201309"/>
            <a:ext cx="3216276" cy="2001238"/>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p:cNvPicPr>
            <a:picLocks noChangeAspect="1"/>
          </p:cNvPicPr>
          <p:nvPr/>
        </p:nvPicPr>
        <p:blipFill rotWithShape="1">
          <a:blip r:embed="rId3"/>
          <a:srcRect l="12372" t="16992" r="43265" b="44531"/>
          <a:stretch/>
        </p:blipFill>
        <p:spPr>
          <a:xfrm>
            <a:off x="7986712" y="1970799"/>
            <a:ext cx="3216276" cy="1568332"/>
          </a:xfrm>
          <a:prstGeom prst="rect">
            <a:avLst/>
          </a:prstGeom>
          <a:ln>
            <a:noFill/>
          </a:ln>
          <a:effectLst>
            <a:outerShdw blurRad="292100" dist="139700" dir="2700000" algn="tl" rotWithShape="0">
              <a:srgbClr val="333333">
                <a:alpha val="65000"/>
              </a:srgbClr>
            </a:outerShdw>
          </a:effectLst>
        </p:spPr>
      </p:pic>
      <p:sp>
        <p:nvSpPr>
          <p:cNvPr id="5" name="Titolo 4"/>
          <p:cNvSpPr>
            <a:spLocks noGrp="1"/>
          </p:cNvSpPr>
          <p:nvPr>
            <p:ph type="title"/>
          </p:nvPr>
        </p:nvSpPr>
        <p:spPr/>
        <p:txBody>
          <a:bodyPr/>
          <a:lstStyle/>
          <a:p>
            <a:r>
              <a:rPr lang="it-IT" dirty="0"/>
              <a:t>SENSORE IMU (</a:t>
            </a:r>
            <a:r>
              <a:rPr lang="it-IT" dirty="0" err="1"/>
              <a:t>cont</a:t>
            </a:r>
            <a:r>
              <a:rPr lang="it-IT" dirty="0"/>
              <a:t>)</a:t>
            </a:r>
          </a:p>
        </p:txBody>
      </p:sp>
    </p:spTree>
    <p:extLst>
      <p:ext uri="{BB962C8B-B14F-4D97-AF65-F5344CB8AC3E}">
        <p14:creationId xmlns:p14="http://schemas.microsoft.com/office/powerpoint/2010/main" val="1868357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DRIVER MOTORI IN CORRENTE CONTINUA</a:t>
            </a:r>
          </a:p>
        </p:txBody>
      </p:sp>
      <p:sp>
        <p:nvSpPr>
          <p:cNvPr id="3" name="Segnaposto contenuto 2"/>
          <p:cNvSpPr>
            <a:spLocks noGrp="1"/>
          </p:cNvSpPr>
          <p:nvPr>
            <p:ph idx="1"/>
          </p:nvPr>
        </p:nvSpPr>
        <p:spPr>
          <a:xfrm>
            <a:off x="685800" y="2042051"/>
            <a:ext cx="6172199" cy="4430183"/>
          </a:xfrm>
        </p:spPr>
        <p:txBody>
          <a:bodyPr>
            <a:normAutofit/>
          </a:bodyPr>
          <a:lstStyle/>
          <a:p>
            <a:pPr marL="0" indent="0">
              <a:buNone/>
            </a:pPr>
            <a:r>
              <a:rPr lang="it-IT" dirty="0"/>
              <a:t>Per interfacciare il microcontrollore ai motori abbiamo scelto il </a:t>
            </a:r>
            <a:r>
              <a:rPr lang="it-IT" i="1" dirty="0"/>
              <a:t>chip</a:t>
            </a:r>
            <a:r>
              <a:rPr lang="it-IT" dirty="0"/>
              <a:t> </a:t>
            </a:r>
            <a:r>
              <a:rPr lang="it-IT" b="1" dirty="0"/>
              <a:t>L298N</a:t>
            </a:r>
            <a:r>
              <a:rPr lang="it-IT" dirty="0"/>
              <a:t> nella sua versione con connettori a vite e dissipatore integrato. </a:t>
            </a:r>
          </a:p>
          <a:p>
            <a:pPr marL="0" indent="0">
              <a:buNone/>
            </a:pPr>
            <a:r>
              <a:rPr lang="it-IT" dirty="0"/>
              <a:t>L’L298N è un doppio ponte H con queste caratteristiche:</a:t>
            </a:r>
          </a:p>
          <a:p>
            <a:r>
              <a:rPr lang="it-IT" dirty="0"/>
              <a:t>Può pilotare due motori</a:t>
            </a:r>
          </a:p>
          <a:p>
            <a:r>
              <a:rPr lang="it-IT" dirty="0"/>
              <a:t>E’ controllato tramite 4 ingressi PWM (2 motori x 2 direzioni)</a:t>
            </a:r>
          </a:p>
          <a:p>
            <a:r>
              <a:rPr lang="it-IT" dirty="0"/>
              <a:t>Può invertire il senso di rotazione</a:t>
            </a:r>
          </a:p>
          <a:p>
            <a:r>
              <a:rPr lang="it-IT" dirty="0"/>
              <a:t>Può controllare motori da 7v a 35v (anche meno limitando il </a:t>
            </a:r>
            <a:r>
              <a:rPr lang="it-IT" i="1" dirty="0" err="1"/>
              <a:t>range</a:t>
            </a:r>
            <a:r>
              <a:rPr lang="it-IT" dirty="0"/>
              <a:t> del PWM; </a:t>
            </a:r>
            <a:r>
              <a:rPr lang="it-IT" dirty="0" err="1"/>
              <a:t>Unibalance</a:t>
            </a:r>
            <a:r>
              <a:rPr lang="it-IT" dirty="0"/>
              <a:t> possiede motori da 3v)</a:t>
            </a:r>
          </a:p>
          <a:p>
            <a:r>
              <a:rPr lang="it-IT" dirty="0"/>
              <a:t>Eroga massimo 2A per ogni motore</a:t>
            </a:r>
          </a:p>
          <a:p>
            <a:r>
              <a:rPr lang="it-IT" dirty="0"/>
              <a:t>Opzionalmente genera una tensione di 5v utile in assenza di scheda di distribuzione della corrente</a:t>
            </a:r>
          </a:p>
        </p:txBody>
      </p:sp>
      <p:pic>
        <p:nvPicPr>
          <p:cNvPr id="7170" name="Picture 2" descr="http://fritzing.org/media/fritzing-repo/projects/w/working-with-l298n-dc-motor-driver/images/Dual-H-Bridge-DC-Stepper-Motor-Drive-Controller-Board-Module-Arduino-L298N-HE2.jpg"/>
          <p:cNvPicPr>
            <a:picLocks noChangeAspect="1" noChangeArrowheads="1"/>
          </p:cNvPicPr>
          <p:nvPr/>
        </p:nvPicPr>
        <p:blipFill rotWithShape="1">
          <a:blip r:embed="rId2">
            <a:extLst>
              <a:ext uri="{28A0092B-C50C-407E-A947-70E740481C1C}">
                <a14:useLocalDpi xmlns:a14="http://schemas.microsoft.com/office/drawing/2010/main" val="0"/>
              </a:ext>
            </a:extLst>
          </a:blip>
          <a:srcRect t="8884" r="2080" b="9137"/>
          <a:stretch/>
        </p:blipFill>
        <p:spPr bwMode="auto">
          <a:xfrm>
            <a:off x="7700753" y="2513543"/>
            <a:ext cx="3914983" cy="32776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862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MOTORI DC E MOTORIDUTTORE</a:t>
            </a:r>
          </a:p>
        </p:txBody>
      </p:sp>
      <p:sp>
        <p:nvSpPr>
          <p:cNvPr id="3" name="Segnaposto contenuto 2"/>
          <p:cNvSpPr>
            <a:spLocks noGrp="1"/>
          </p:cNvSpPr>
          <p:nvPr>
            <p:ph idx="1"/>
          </p:nvPr>
        </p:nvSpPr>
        <p:spPr>
          <a:xfrm>
            <a:off x="685802" y="2142067"/>
            <a:ext cx="7043736" cy="4345298"/>
          </a:xfrm>
        </p:spPr>
        <p:txBody>
          <a:bodyPr>
            <a:normAutofit/>
          </a:bodyPr>
          <a:lstStyle/>
          <a:p>
            <a:pPr marL="0" indent="0">
              <a:buNone/>
            </a:pPr>
            <a:r>
              <a:rPr lang="it-IT" sz="2000" dirty="0"/>
              <a:t>I motori utilizzati sono semplici motori </a:t>
            </a:r>
            <a:r>
              <a:rPr lang="it-IT" sz="2000" b="1" dirty="0"/>
              <a:t>3v a spazzole</a:t>
            </a:r>
            <a:r>
              <a:rPr lang="it-IT" sz="2000" dirty="0"/>
              <a:t>.</a:t>
            </a:r>
          </a:p>
          <a:p>
            <a:pPr marL="0" indent="0">
              <a:buNone/>
            </a:pPr>
            <a:r>
              <a:rPr lang="it-IT" sz="2000" dirty="0"/>
              <a:t>Sfortunatamente non siamo riusciti a trovare le specifiche dei motori ed abbiamo dovuto procedere all’individuazione sperimentale dei </a:t>
            </a:r>
            <a:r>
              <a:rPr lang="it-IT" sz="2000" i="1" dirty="0" err="1"/>
              <a:t>range</a:t>
            </a:r>
            <a:r>
              <a:rPr lang="it-IT" sz="2000" dirty="0"/>
              <a:t> (tensione e carico massimo) di funzionamento attraverso la misurazione della corrente assorbita e della temperatura dell’involucro al variare delle condizioni di test.</a:t>
            </a:r>
          </a:p>
          <a:p>
            <a:pPr marL="0" indent="0">
              <a:buNone/>
            </a:pPr>
            <a:r>
              <a:rPr lang="it-IT" sz="2000" dirty="0"/>
              <a:t>Per quanto riguarda il motoriduttore, esso fornisce un </a:t>
            </a:r>
            <a:r>
              <a:rPr lang="it-IT" sz="2000" b="1" dirty="0"/>
              <a:t>rapporto di riduzione di 58:1</a:t>
            </a:r>
            <a:r>
              <a:rPr lang="it-IT" sz="2000" dirty="0"/>
              <a:t> e trasforma il moto rotazionale da verticale ad orizzontale, per poi trasmetterlo ai semiassi collegati alle due ruote in PVC.</a:t>
            </a:r>
          </a:p>
        </p:txBody>
      </p:sp>
      <p:pic>
        <p:nvPicPr>
          <p:cNvPr id="4" name="Picture 12" descr="https://lh3.googleusercontent.com/ZU3XPLaCguzyDMZWwcjko8qEyqLbELeKpiZrRyzTrop103zOVHtAc0rJygagnAsTmaC5Mg6jEisftAH7D99tPbyZ94bkxnzQPVxE4uiBubJiwi2ah6iq7FRXipPxWeHNUPMQ0hBKOWWQdUJt1MNWm9sU7zf-VCaokBYhzlNTR2vAhmJ9ItjcgCBU4gmPCpLskMM8OlYV8JjgRT2S1FyPU0jUW7zrmvYuyh5cLbj6Q9FU7Gg0q2tqJwIpR2kE_WIFwSv7XKLwLbSAScAuQ3QNUi5yNvNF1h8W1vAkvLxtAABq6Fmz0hBZ68bM0qqLxeqUQHw_DLR_mrpX3-Gqzt9CKDkHjIftCUKNK0wU2M3I6VRQr7LG2NOlIRtoWIhoL6XOUFoFAcbiCFnikvTuzdAoWFyPchHkeGTFzUd05kH7sKTc3CkpWvuJwy590TVDkt0h824XmN3lbCIB3CNNTjBqOdarCFMCWFwGJGQKHK3CsD2TZoBczsyySXnt_uluqXqeC0VM0sJ4aMcP55Py1UP5s9jCG5ei8P72PgKW1xMWtSpJythhSrzb5UcUbA1u7lhH51rz8RNTuoy1f8WdaFrko3QFRQ=w1186-h667-no"/>
          <p:cNvPicPr>
            <a:picLocks noChangeAspect="1" noChangeArrowheads="1"/>
          </p:cNvPicPr>
          <p:nvPr/>
        </p:nvPicPr>
        <p:blipFill rotWithShape="1">
          <a:blip r:embed="rId2">
            <a:extLst>
              <a:ext uri="{28A0092B-C50C-407E-A947-70E740481C1C}">
                <a14:useLocalDpi xmlns:a14="http://schemas.microsoft.com/office/drawing/2010/main" val="0"/>
              </a:ext>
            </a:extLst>
          </a:blip>
          <a:srcRect l="34162" t="49550" r="50281" b="21889"/>
          <a:stretch/>
        </p:blipFill>
        <p:spPr bwMode="auto">
          <a:xfrm>
            <a:off x="8253412" y="3241897"/>
            <a:ext cx="3143251" cy="32454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18" name="Picture 2" descr="http://www.electrical4u.com/images/PMDC-motor-constructio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253412" y="609600"/>
            <a:ext cx="3143251" cy="23574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548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ARCHITETTURA DI CONTROLLO</a:t>
            </a:r>
          </a:p>
        </p:txBody>
      </p:sp>
      <p:grpSp>
        <p:nvGrpSpPr>
          <p:cNvPr id="111" name="Gruppo 110"/>
          <p:cNvGrpSpPr/>
          <p:nvPr/>
        </p:nvGrpSpPr>
        <p:grpSpPr>
          <a:xfrm>
            <a:off x="1323989" y="1825122"/>
            <a:ext cx="9205910" cy="4499853"/>
            <a:chOff x="1266837" y="1853698"/>
            <a:chExt cx="9205910" cy="4499853"/>
          </a:xfrm>
        </p:grpSpPr>
        <p:sp>
          <p:nvSpPr>
            <p:cNvPr id="5" name="Rettangolo arrotondato 4"/>
            <p:cNvSpPr/>
            <p:nvPr/>
          </p:nvSpPr>
          <p:spPr>
            <a:xfrm>
              <a:off x="1266837" y="3328986"/>
              <a:ext cx="942974" cy="828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ROBOT</a:t>
              </a:r>
            </a:p>
          </p:txBody>
        </p:sp>
        <p:sp>
          <p:nvSpPr>
            <p:cNvPr id="6" name="Rettangolo arrotondato 5"/>
            <p:cNvSpPr/>
            <p:nvPr/>
          </p:nvSpPr>
          <p:spPr>
            <a:xfrm>
              <a:off x="1266837" y="2008715"/>
              <a:ext cx="1690688" cy="828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SMARTPHONE</a:t>
              </a:r>
            </a:p>
          </p:txBody>
        </p:sp>
        <p:sp>
          <p:nvSpPr>
            <p:cNvPr id="7" name="Rettangolo arrotondato 6"/>
            <p:cNvSpPr/>
            <p:nvPr/>
          </p:nvSpPr>
          <p:spPr>
            <a:xfrm>
              <a:off x="2709873" y="3328983"/>
              <a:ext cx="681037" cy="828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IMU</a:t>
              </a:r>
            </a:p>
          </p:txBody>
        </p:sp>
        <p:cxnSp>
          <p:nvCxnSpPr>
            <p:cNvPr id="11" name="Connettore 2 10"/>
            <p:cNvCxnSpPr/>
            <p:nvPr/>
          </p:nvCxnSpPr>
          <p:spPr>
            <a:xfrm>
              <a:off x="2209811" y="3743321"/>
              <a:ext cx="500062"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Rettangolo arrotondato 11"/>
            <p:cNvSpPr/>
            <p:nvPr/>
          </p:nvSpPr>
          <p:spPr>
            <a:xfrm>
              <a:off x="4452951" y="3328983"/>
              <a:ext cx="923926" cy="828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FILTER</a:t>
              </a:r>
            </a:p>
          </p:txBody>
        </p:sp>
        <p:sp>
          <p:nvSpPr>
            <p:cNvPr id="15" name="CasellaDiTesto 14"/>
            <p:cNvSpPr txBox="1"/>
            <p:nvPr/>
          </p:nvSpPr>
          <p:spPr>
            <a:xfrm>
              <a:off x="3362334" y="3216830"/>
              <a:ext cx="837217" cy="338554"/>
            </a:xfrm>
            <a:prstGeom prst="rect">
              <a:avLst/>
            </a:prstGeom>
            <a:noFill/>
          </p:spPr>
          <p:txBody>
            <a:bodyPr wrap="none" rtlCol="0">
              <a:spAutoFit/>
            </a:bodyPr>
            <a:lstStyle/>
            <a:p>
              <a:r>
                <a:rPr lang="it-IT" sz="1600" dirty="0"/>
                <a:t>LIN ACC</a:t>
              </a:r>
            </a:p>
          </p:txBody>
        </p:sp>
        <p:cxnSp>
          <p:nvCxnSpPr>
            <p:cNvPr id="16" name="Connettore 2 15"/>
            <p:cNvCxnSpPr/>
            <p:nvPr/>
          </p:nvCxnSpPr>
          <p:spPr>
            <a:xfrm>
              <a:off x="3390910" y="3529011"/>
              <a:ext cx="1066801"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CasellaDiTesto 17"/>
            <p:cNvSpPr txBox="1"/>
            <p:nvPr/>
          </p:nvSpPr>
          <p:spPr>
            <a:xfrm>
              <a:off x="3348046" y="3686170"/>
              <a:ext cx="917239" cy="338554"/>
            </a:xfrm>
            <a:prstGeom prst="rect">
              <a:avLst/>
            </a:prstGeom>
            <a:noFill/>
          </p:spPr>
          <p:txBody>
            <a:bodyPr wrap="none" rtlCol="0">
              <a:spAutoFit/>
            </a:bodyPr>
            <a:lstStyle/>
            <a:p>
              <a:r>
                <a:rPr lang="it-IT" sz="1600" dirty="0"/>
                <a:t>ANG VEL</a:t>
              </a:r>
            </a:p>
          </p:txBody>
        </p:sp>
        <p:cxnSp>
          <p:nvCxnSpPr>
            <p:cNvPr id="19" name="Connettore 2 18"/>
            <p:cNvCxnSpPr/>
            <p:nvPr/>
          </p:nvCxnSpPr>
          <p:spPr>
            <a:xfrm>
              <a:off x="3390910" y="3998351"/>
              <a:ext cx="1066801"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CasellaDiTesto 22"/>
            <p:cNvSpPr txBox="1"/>
            <p:nvPr/>
          </p:nvSpPr>
          <p:spPr>
            <a:xfrm>
              <a:off x="5343541" y="3433339"/>
              <a:ext cx="674159" cy="338554"/>
            </a:xfrm>
            <a:prstGeom prst="rect">
              <a:avLst/>
            </a:prstGeom>
            <a:noFill/>
          </p:spPr>
          <p:txBody>
            <a:bodyPr wrap="none" rtlCol="0">
              <a:spAutoFit/>
            </a:bodyPr>
            <a:lstStyle/>
            <a:p>
              <a:r>
                <a:rPr lang="it-IT" sz="1600" dirty="0"/>
                <a:t>PITCH</a:t>
              </a:r>
            </a:p>
          </p:txBody>
        </p:sp>
        <p:cxnSp>
          <p:nvCxnSpPr>
            <p:cNvPr id="24" name="Connettore 2 23"/>
            <p:cNvCxnSpPr/>
            <p:nvPr/>
          </p:nvCxnSpPr>
          <p:spPr>
            <a:xfrm>
              <a:off x="5372117" y="3745520"/>
              <a:ext cx="1066801"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Rettangolo arrotondato 24"/>
            <p:cNvSpPr/>
            <p:nvPr/>
          </p:nvSpPr>
          <p:spPr>
            <a:xfrm>
              <a:off x="3480412" y="2008715"/>
              <a:ext cx="1148749" cy="828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SENSORS</a:t>
              </a:r>
            </a:p>
          </p:txBody>
        </p:sp>
        <p:cxnSp>
          <p:nvCxnSpPr>
            <p:cNvPr id="26" name="Connettore 2 25"/>
            <p:cNvCxnSpPr/>
            <p:nvPr/>
          </p:nvCxnSpPr>
          <p:spPr>
            <a:xfrm>
              <a:off x="2980350" y="2423053"/>
              <a:ext cx="500062"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Rettangolo arrotondato 26"/>
            <p:cNvSpPr/>
            <p:nvPr/>
          </p:nvSpPr>
          <p:spPr>
            <a:xfrm>
              <a:off x="5878203" y="2008715"/>
              <a:ext cx="1184870" cy="828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ANDROID SENSOR FUSION</a:t>
              </a:r>
            </a:p>
          </p:txBody>
        </p:sp>
        <p:sp>
          <p:nvSpPr>
            <p:cNvPr id="28" name="CasellaDiTesto 27"/>
            <p:cNvSpPr txBox="1"/>
            <p:nvPr/>
          </p:nvSpPr>
          <p:spPr>
            <a:xfrm>
              <a:off x="4573269" y="1853698"/>
              <a:ext cx="1001300" cy="338554"/>
            </a:xfrm>
            <a:prstGeom prst="rect">
              <a:avLst/>
            </a:prstGeom>
            <a:noFill/>
          </p:spPr>
          <p:txBody>
            <a:bodyPr wrap="none" rtlCol="0">
              <a:spAutoFit/>
            </a:bodyPr>
            <a:lstStyle/>
            <a:p>
              <a:r>
                <a:rPr lang="it-IT" sz="1600" dirty="0"/>
                <a:t>COMPASS</a:t>
              </a:r>
            </a:p>
          </p:txBody>
        </p:sp>
        <p:cxnSp>
          <p:nvCxnSpPr>
            <p:cNvPr id="29" name="Connettore 2 28"/>
            <p:cNvCxnSpPr/>
            <p:nvPr/>
          </p:nvCxnSpPr>
          <p:spPr>
            <a:xfrm>
              <a:off x="4644709" y="2165879"/>
              <a:ext cx="1195652"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CasellaDiTesto 29"/>
            <p:cNvSpPr txBox="1"/>
            <p:nvPr/>
          </p:nvSpPr>
          <p:spPr>
            <a:xfrm>
              <a:off x="4573269" y="2151584"/>
              <a:ext cx="657359" cy="338554"/>
            </a:xfrm>
            <a:prstGeom prst="rect">
              <a:avLst/>
            </a:prstGeom>
            <a:noFill/>
          </p:spPr>
          <p:txBody>
            <a:bodyPr wrap="none" rtlCol="0">
              <a:spAutoFit/>
            </a:bodyPr>
            <a:lstStyle/>
            <a:p>
              <a:r>
                <a:rPr lang="it-IT" sz="1600" dirty="0"/>
                <a:t>GYRO</a:t>
              </a:r>
            </a:p>
          </p:txBody>
        </p:sp>
        <p:cxnSp>
          <p:nvCxnSpPr>
            <p:cNvPr id="31" name="Connettore 2 30"/>
            <p:cNvCxnSpPr/>
            <p:nvPr/>
          </p:nvCxnSpPr>
          <p:spPr>
            <a:xfrm>
              <a:off x="4644709" y="2463765"/>
              <a:ext cx="1195652"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2" name="CasellaDiTesto 31"/>
            <p:cNvSpPr txBox="1"/>
            <p:nvPr/>
          </p:nvSpPr>
          <p:spPr>
            <a:xfrm>
              <a:off x="4568503" y="2446863"/>
              <a:ext cx="707373" cy="338554"/>
            </a:xfrm>
            <a:prstGeom prst="rect">
              <a:avLst/>
            </a:prstGeom>
            <a:noFill/>
          </p:spPr>
          <p:txBody>
            <a:bodyPr wrap="none" rtlCol="0">
              <a:spAutoFit/>
            </a:bodyPr>
            <a:lstStyle/>
            <a:p>
              <a:r>
                <a:rPr lang="it-IT" sz="1600" dirty="0"/>
                <a:t>ACCEL</a:t>
              </a:r>
            </a:p>
          </p:txBody>
        </p:sp>
        <p:cxnSp>
          <p:nvCxnSpPr>
            <p:cNvPr id="33" name="Connettore 2 32"/>
            <p:cNvCxnSpPr/>
            <p:nvPr/>
          </p:nvCxnSpPr>
          <p:spPr>
            <a:xfrm>
              <a:off x="4639943" y="2759044"/>
              <a:ext cx="1200418"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Rettangolo arrotondato 33"/>
            <p:cNvSpPr/>
            <p:nvPr/>
          </p:nvSpPr>
          <p:spPr>
            <a:xfrm>
              <a:off x="7912057" y="2008715"/>
              <a:ext cx="923926" cy="828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LOW PASS FILTER</a:t>
              </a:r>
            </a:p>
          </p:txBody>
        </p:sp>
        <p:sp>
          <p:nvSpPr>
            <p:cNvPr id="35" name="CasellaDiTesto 34"/>
            <p:cNvSpPr txBox="1"/>
            <p:nvPr/>
          </p:nvSpPr>
          <p:spPr>
            <a:xfrm>
              <a:off x="7007181" y="1896562"/>
              <a:ext cx="604268" cy="338554"/>
            </a:xfrm>
            <a:prstGeom prst="rect">
              <a:avLst/>
            </a:prstGeom>
            <a:noFill/>
          </p:spPr>
          <p:txBody>
            <a:bodyPr wrap="none" rtlCol="0">
              <a:spAutoFit/>
            </a:bodyPr>
            <a:lstStyle/>
            <a:p>
              <a:r>
                <a:rPr lang="it-IT" sz="1600" dirty="0"/>
                <a:t>ROLL</a:t>
              </a:r>
            </a:p>
          </p:txBody>
        </p:sp>
        <p:cxnSp>
          <p:nvCxnSpPr>
            <p:cNvPr id="36" name="Connettore 2 35"/>
            <p:cNvCxnSpPr/>
            <p:nvPr/>
          </p:nvCxnSpPr>
          <p:spPr>
            <a:xfrm>
              <a:off x="7078621" y="2208743"/>
              <a:ext cx="836668"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CasellaDiTesto 36"/>
            <p:cNvSpPr txBox="1"/>
            <p:nvPr/>
          </p:nvSpPr>
          <p:spPr>
            <a:xfrm>
              <a:off x="7007181" y="2365902"/>
              <a:ext cx="674159" cy="338554"/>
            </a:xfrm>
            <a:prstGeom prst="rect">
              <a:avLst/>
            </a:prstGeom>
            <a:noFill/>
          </p:spPr>
          <p:txBody>
            <a:bodyPr wrap="none" rtlCol="0">
              <a:spAutoFit/>
            </a:bodyPr>
            <a:lstStyle/>
            <a:p>
              <a:r>
                <a:rPr lang="it-IT" sz="1600" dirty="0"/>
                <a:t>PITCH</a:t>
              </a:r>
            </a:p>
          </p:txBody>
        </p:sp>
        <p:cxnSp>
          <p:nvCxnSpPr>
            <p:cNvPr id="38" name="Connettore 2 37"/>
            <p:cNvCxnSpPr/>
            <p:nvPr/>
          </p:nvCxnSpPr>
          <p:spPr>
            <a:xfrm>
              <a:off x="7078621" y="2678083"/>
              <a:ext cx="822381"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e 42"/>
            <p:cNvSpPr/>
            <p:nvPr/>
          </p:nvSpPr>
          <p:spPr>
            <a:xfrm>
              <a:off x="6438918" y="3602616"/>
              <a:ext cx="252831" cy="252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4" name="Connettore 2 43"/>
            <p:cNvCxnSpPr/>
            <p:nvPr/>
          </p:nvCxnSpPr>
          <p:spPr>
            <a:xfrm>
              <a:off x="6572273" y="3155380"/>
              <a:ext cx="0" cy="432967"/>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7" name="CasellaDiTesto 46"/>
            <p:cNvSpPr txBox="1"/>
            <p:nvPr/>
          </p:nvSpPr>
          <p:spPr>
            <a:xfrm>
              <a:off x="6192779" y="3400439"/>
              <a:ext cx="247184" cy="338554"/>
            </a:xfrm>
            <a:prstGeom prst="rect">
              <a:avLst/>
            </a:prstGeom>
            <a:noFill/>
          </p:spPr>
          <p:txBody>
            <a:bodyPr wrap="none" rtlCol="0">
              <a:spAutoFit/>
            </a:bodyPr>
            <a:lstStyle/>
            <a:p>
              <a:r>
                <a:rPr lang="it-IT" sz="1600" dirty="0"/>
                <a:t>-</a:t>
              </a:r>
            </a:p>
          </p:txBody>
        </p:sp>
        <p:sp>
          <p:nvSpPr>
            <p:cNvPr id="48" name="CasellaDiTesto 47"/>
            <p:cNvSpPr txBox="1"/>
            <p:nvPr/>
          </p:nvSpPr>
          <p:spPr>
            <a:xfrm>
              <a:off x="6588070" y="3324238"/>
              <a:ext cx="287258" cy="338554"/>
            </a:xfrm>
            <a:prstGeom prst="rect">
              <a:avLst/>
            </a:prstGeom>
            <a:noFill/>
          </p:spPr>
          <p:txBody>
            <a:bodyPr wrap="none" rtlCol="0">
              <a:spAutoFit/>
            </a:bodyPr>
            <a:lstStyle/>
            <a:p>
              <a:r>
                <a:rPr lang="it-IT" sz="1600" dirty="0"/>
                <a:t>+</a:t>
              </a:r>
            </a:p>
          </p:txBody>
        </p:sp>
        <p:sp>
          <p:nvSpPr>
            <p:cNvPr id="50" name="CasellaDiTesto 49"/>
            <p:cNvSpPr txBox="1"/>
            <p:nvPr/>
          </p:nvSpPr>
          <p:spPr>
            <a:xfrm>
              <a:off x="7620021" y="3004733"/>
              <a:ext cx="1844992" cy="338554"/>
            </a:xfrm>
            <a:prstGeom prst="rect">
              <a:avLst/>
            </a:prstGeom>
            <a:noFill/>
          </p:spPr>
          <p:txBody>
            <a:bodyPr wrap="none" rtlCol="0">
              <a:spAutoFit/>
            </a:bodyPr>
            <a:lstStyle/>
            <a:p>
              <a:r>
                <a:rPr lang="it-IT" sz="1600" dirty="0"/>
                <a:t>VERTICAL SETPOINT</a:t>
              </a:r>
            </a:p>
          </p:txBody>
        </p:sp>
        <p:cxnSp>
          <p:nvCxnSpPr>
            <p:cNvPr id="51" name="Connettore 2 50"/>
            <p:cNvCxnSpPr/>
            <p:nvPr/>
          </p:nvCxnSpPr>
          <p:spPr>
            <a:xfrm>
              <a:off x="6567508" y="3183539"/>
              <a:ext cx="1066801" cy="0"/>
            </a:xfrm>
            <a:prstGeom prst="straightConnector1">
              <a:avLst/>
            </a:prstGeom>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Connettore 2 51"/>
            <p:cNvCxnSpPr/>
            <p:nvPr/>
          </p:nvCxnSpPr>
          <p:spPr>
            <a:xfrm>
              <a:off x="8835983" y="2616140"/>
              <a:ext cx="895348" cy="0"/>
            </a:xfrm>
            <a:prstGeom prst="straightConnector1">
              <a:avLst/>
            </a:prstGeom>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Connettore 2 52"/>
            <p:cNvCxnSpPr/>
            <p:nvPr/>
          </p:nvCxnSpPr>
          <p:spPr>
            <a:xfrm>
              <a:off x="9704285" y="2595991"/>
              <a:ext cx="0" cy="1175904"/>
            </a:xfrm>
            <a:prstGeom prst="straightConnector1">
              <a:avLst/>
            </a:prstGeom>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Connettore 2 53"/>
            <p:cNvCxnSpPr/>
            <p:nvPr/>
          </p:nvCxnSpPr>
          <p:spPr>
            <a:xfrm flipH="1">
              <a:off x="6691750" y="3747080"/>
              <a:ext cx="3039581"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7" name="CasellaDiTesto 56"/>
            <p:cNvSpPr txBox="1"/>
            <p:nvPr/>
          </p:nvSpPr>
          <p:spPr>
            <a:xfrm>
              <a:off x="8931234" y="2332560"/>
              <a:ext cx="506292" cy="338554"/>
            </a:xfrm>
            <a:prstGeom prst="rect">
              <a:avLst/>
            </a:prstGeom>
            <a:noFill/>
          </p:spPr>
          <p:txBody>
            <a:bodyPr wrap="none" rtlCol="0">
              <a:spAutoFit/>
            </a:bodyPr>
            <a:lstStyle/>
            <a:p>
              <a:r>
                <a:rPr lang="it-IT" sz="1600" dirty="0"/>
                <a:t>TILT</a:t>
              </a:r>
            </a:p>
          </p:txBody>
        </p:sp>
        <p:sp>
          <p:nvSpPr>
            <p:cNvPr id="58" name="Rettangolo arrotondato 57"/>
            <p:cNvSpPr/>
            <p:nvPr/>
          </p:nvSpPr>
          <p:spPr>
            <a:xfrm>
              <a:off x="2936087" y="5063588"/>
              <a:ext cx="668471" cy="828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PID</a:t>
              </a:r>
            </a:p>
          </p:txBody>
        </p:sp>
        <p:cxnSp>
          <p:nvCxnSpPr>
            <p:cNvPr id="59" name="Connettore 2 58"/>
            <p:cNvCxnSpPr/>
            <p:nvPr/>
          </p:nvCxnSpPr>
          <p:spPr>
            <a:xfrm>
              <a:off x="6570558" y="3891397"/>
              <a:ext cx="0" cy="589470"/>
            </a:xfrm>
            <a:prstGeom prst="straightConnector1">
              <a:avLst/>
            </a:prstGeom>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Connettore 2 59"/>
            <p:cNvCxnSpPr/>
            <p:nvPr/>
          </p:nvCxnSpPr>
          <p:spPr>
            <a:xfrm flipH="1">
              <a:off x="2493388" y="4456697"/>
              <a:ext cx="4104218" cy="0"/>
            </a:xfrm>
            <a:prstGeom prst="straightConnector1">
              <a:avLst/>
            </a:prstGeom>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Connettore 2 62"/>
            <p:cNvCxnSpPr/>
            <p:nvPr/>
          </p:nvCxnSpPr>
          <p:spPr>
            <a:xfrm rot="16200000">
              <a:off x="2710289" y="5256676"/>
              <a:ext cx="0" cy="432967"/>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4" name="Connettore 2 63"/>
            <p:cNvCxnSpPr/>
            <p:nvPr/>
          </p:nvCxnSpPr>
          <p:spPr>
            <a:xfrm flipH="1" flipV="1">
              <a:off x="2521965" y="4428126"/>
              <a:ext cx="1" cy="1049800"/>
            </a:xfrm>
            <a:prstGeom prst="straightConnector1">
              <a:avLst/>
            </a:prstGeom>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1" name="CasellaDiTesto 70"/>
            <p:cNvSpPr txBox="1"/>
            <p:nvPr/>
          </p:nvSpPr>
          <p:spPr>
            <a:xfrm>
              <a:off x="5840361" y="4142313"/>
              <a:ext cx="756554" cy="338554"/>
            </a:xfrm>
            <a:prstGeom prst="rect">
              <a:avLst/>
            </a:prstGeom>
            <a:noFill/>
          </p:spPr>
          <p:txBody>
            <a:bodyPr wrap="none" rtlCol="0">
              <a:spAutoFit/>
            </a:bodyPr>
            <a:lstStyle/>
            <a:p>
              <a:r>
                <a:rPr lang="it-IT" sz="1600" dirty="0"/>
                <a:t>ERROR</a:t>
              </a:r>
            </a:p>
          </p:txBody>
        </p:sp>
        <p:sp>
          <p:nvSpPr>
            <p:cNvPr id="72" name="CasellaDiTesto 71"/>
            <p:cNvSpPr txBox="1"/>
            <p:nvPr/>
          </p:nvSpPr>
          <p:spPr>
            <a:xfrm>
              <a:off x="6654746" y="3690953"/>
              <a:ext cx="287258" cy="338554"/>
            </a:xfrm>
            <a:prstGeom prst="rect">
              <a:avLst/>
            </a:prstGeom>
            <a:noFill/>
          </p:spPr>
          <p:txBody>
            <a:bodyPr wrap="none" rtlCol="0">
              <a:spAutoFit/>
            </a:bodyPr>
            <a:lstStyle/>
            <a:p>
              <a:r>
                <a:rPr lang="it-IT" sz="1600" dirty="0"/>
                <a:t>+</a:t>
              </a:r>
            </a:p>
          </p:txBody>
        </p:sp>
        <p:sp>
          <p:nvSpPr>
            <p:cNvPr id="75" name="Rettangolo arrotondato 74"/>
            <p:cNvSpPr/>
            <p:nvPr/>
          </p:nvSpPr>
          <p:spPr>
            <a:xfrm>
              <a:off x="4650643" y="5043557"/>
              <a:ext cx="1829394" cy="1222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MOTOR SPEED AND DIRECTION CALCULATOR</a:t>
              </a:r>
            </a:p>
          </p:txBody>
        </p:sp>
        <p:sp>
          <p:nvSpPr>
            <p:cNvPr id="76" name="CasellaDiTesto 75"/>
            <p:cNvSpPr txBox="1"/>
            <p:nvPr/>
          </p:nvSpPr>
          <p:spPr>
            <a:xfrm>
              <a:off x="3569549" y="5147913"/>
              <a:ext cx="888385" cy="338554"/>
            </a:xfrm>
            <a:prstGeom prst="rect">
              <a:avLst/>
            </a:prstGeom>
            <a:noFill/>
          </p:spPr>
          <p:txBody>
            <a:bodyPr wrap="none" rtlCol="0">
              <a:spAutoFit/>
            </a:bodyPr>
            <a:lstStyle/>
            <a:p>
              <a:r>
                <a:rPr lang="it-IT" sz="1600" dirty="0"/>
                <a:t>OUTPUT</a:t>
              </a:r>
            </a:p>
          </p:txBody>
        </p:sp>
        <p:cxnSp>
          <p:nvCxnSpPr>
            <p:cNvPr id="77" name="Connettore 2 76"/>
            <p:cNvCxnSpPr/>
            <p:nvPr/>
          </p:nvCxnSpPr>
          <p:spPr>
            <a:xfrm>
              <a:off x="3598125" y="5460094"/>
              <a:ext cx="1066801"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8" name="Connettore 2 77"/>
            <p:cNvCxnSpPr/>
            <p:nvPr/>
          </p:nvCxnSpPr>
          <p:spPr>
            <a:xfrm>
              <a:off x="8835983" y="2254186"/>
              <a:ext cx="1235014" cy="0"/>
            </a:xfrm>
            <a:prstGeom prst="straightConnector1">
              <a:avLst/>
            </a:prstGeom>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9" name="Connettore 2 78"/>
            <p:cNvCxnSpPr/>
            <p:nvPr/>
          </p:nvCxnSpPr>
          <p:spPr>
            <a:xfrm>
              <a:off x="10070997" y="2234037"/>
              <a:ext cx="0" cy="2430646"/>
            </a:xfrm>
            <a:prstGeom prst="straightConnector1">
              <a:avLst/>
            </a:prstGeom>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0" name="CasellaDiTesto 79"/>
            <p:cNvSpPr txBox="1"/>
            <p:nvPr/>
          </p:nvSpPr>
          <p:spPr>
            <a:xfrm>
              <a:off x="8969330" y="1970606"/>
              <a:ext cx="691408" cy="338554"/>
            </a:xfrm>
            <a:prstGeom prst="rect">
              <a:avLst/>
            </a:prstGeom>
            <a:noFill/>
          </p:spPr>
          <p:txBody>
            <a:bodyPr wrap="none" rtlCol="0">
              <a:spAutoFit/>
            </a:bodyPr>
            <a:lstStyle/>
            <a:p>
              <a:r>
                <a:rPr lang="it-IT" sz="1600" dirty="0"/>
                <a:t>STEER</a:t>
              </a:r>
            </a:p>
          </p:txBody>
        </p:sp>
        <p:cxnSp>
          <p:nvCxnSpPr>
            <p:cNvPr id="82" name="Connettore 2 81"/>
            <p:cNvCxnSpPr/>
            <p:nvPr/>
          </p:nvCxnSpPr>
          <p:spPr>
            <a:xfrm>
              <a:off x="5567376" y="4636524"/>
              <a:ext cx="0" cy="432967"/>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Connettore 2 83"/>
            <p:cNvCxnSpPr/>
            <p:nvPr/>
          </p:nvCxnSpPr>
          <p:spPr>
            <a:xfrm>
              <a:off x="5562611" y="4664683"/>
              <a:ext cx="4508386" cy="0"/>
            </a:xfrm>
            <a:prstGeom prst="straightConnector1">
              <a:avLst/>
            </a:prstGeom>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2" name="Rettangolo arrotondato 91"/>
            <p:cNvSpPr/>
            <p:nvPr/>
          </p:nvSpPr>
          <p:spPr>
            <a:xfrm>
              <a:off x="7546179" y="5063094"/>
              <a:ext cx="1184870" cy="12028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MOTOR DRIVER</a:t>
              </a:r>
            </a:p>
          </p:txBody>
        </p:sp>
        <p:sp>
          <p:nvSpPr>
            <p:cNvPr id="93" name="CasellaDiTesto 92"/>
            <p:cNvSpPr txBox="1"/>
            <p:nvPr/>
          </p:nvSpPr>
          <p:spPr>
            <a:xfrm>
              <a:off x="6469850" y="4936653"/>
              <a:ext cx="752129" cy="338554"/>
            </a:xfrm>
            <a:prstGeom prst="rect">
              <a:avLst/>
            </a:prstGeom>
            <a:noFill/>
          </p:spPr>
          <p:txBody>
            <a:bodyPr wrap="none" rtlCol="0">
              <a:spAutoFit/>
            </a:bodyPr>
            <a:lstStyle/>
            <a:p>
              <a:r>
                <a:rPr lang="it-IT" sz="1600" dirty="0"/>
                <a:t>PWM1</a:t>
              </a:r>
            </a:p>
          </p:txBody>
        </p:sp>
        <p:cxnSp>
          <p:nvCxnSpPr>
            <p:cNvPr id="94" name="Connettore 2 93"/>
            <p:cNvCxnSpPr/>
            <p:nvPr/>
          </p:nvCxnSpPr>
          <p:spPr>
            <a:xfrm>
              <a:off x="6484138" y="5248834"/>
              <a:ext cx="1066801"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CasellaDiTesto 94"/>
            <p:cNvSpPr txBox="1"/>
            <p:nvPr/>
          </p:nvSpPr>
          <p:spPr>
            <a:xfrm>
              <a:off x="6469850" y="5234539"/>
              <a:ext cx="752129" cy="338554"/>
            </a:xfrm>
            <a:prstGeom prst="rect">
              <a:avLst/>
            </a:prstGeom>
            <a:noFill/>
          </p:spPr>
          <p:txBody>
            <a:bodyPr wrap="none" rtlCol="0">
              <a:spAutoFit/>
            </a:bodyPr>
            <a:lstStyle/>
            <a:p>
              <a:r>
                <a:rPr lang="it-IT" sz="1600" dirty="0"/>
                <a:t>PWM2</a:t>
              </a:r>
            </a:p>
          </p:txBody>
        </p:sp>
        <p:cxnSp>
          <p:nvCxnSpPr>
            <p:cNvPr id="96" name="Connettore 2 95"/>
            <p:cNvCxnSpPr/>
            <p:nvPr/>
          </p:nvCxnSpPr>
          <p:spPr>
            <a:xfrm>
              <a:off x="6484138" y="5546720"/>
              <a:ext cx="1066801"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7" name="CasellaDiTesto 96"/>
            <p:cNvSpPr txBox="1"/>
            <p:nvPr/>
          </p:nvSpPr>
          <p:spPr>
            <a:xfrm>
              <a:off x="6465084" y="5529818"/>
              <a:ext cx="752129" cy="338554"/>
            </a:xfrm>
            <a:prstGeom prst="rect">
              <a:avLst/>
            </a:prstGeom>
            <a:noFill/>
          </p:spPr>
          <p:txBody>
            <a:bodyPr wrap="none" rtlCol="0">
              <a:spAutoFit/>
            </a:bodyPr>
            <a:lstStyle/>
            <a:p>
              <a:r>
                <a:rPr lang="it-IT" sz="1600" dirty="0"/>
                <a:t>PWM3</a:t>
              </a:r>
            </a:p>
          </p:txBody>
        </p:sp>
        <p:cxnSp>
          <p:nvCxnSpPr>
            <p:cNvPr id="98" name="Connettore 2 97"/>
            <p:cNvCxnSpPr/>
            <p:nvPr/>
          </p:nvCxnSpPr>
          <p:spPr>
            <a:xfrm>
              <a:off x="6479372" y="5841999"/>
              <a:ext cx="1066801"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9" name="CasellaDiTesto 98"/>
            <p:cNvSpPr txBox="1"/>
            <p:nvPr/>
          </p:nvSpPr>
          <p:spPr>
            <a:xfrm>
              <a:off x="6465078" y="5829542"/>
              <a:ext cx="752129" cy="338554"/>
            </a:xfrm>
            <a:prstGeom prst="rect">
              <a:avLst/>
            </a:prstGeom>
            <a:noFill/>
          </p:spPr>
          <p:txBody>
            <a:bodyPr wrap="none" rtlCol="0">
              <a:spAutoFit/>
            </a:bodyPr>
            <a:lstStyle/>
            <a:p>
              <a:r>
                <a:rPr lang="it-IT" sz="1600" dirty="0"/>
                <a:t>PWM4</a:t>
              </a:r>
            </a:p>
          </p:txBody>
        </p:sp>
        <p:cxnSp>
          <p:nvCxnSpPr>
            <p:cNvPr id="100" name="Connettore 2 99"/>
            <p:cNvCxnSpPr/>
            <p:nvPr/>
          </p:nvCxnSpPr>
          <p:spPr>
            <a:xfrm>
              <a:off x="6479366" y="6141723"/>
              <a:ext cx="1066801"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7" name="Rettangolo arrotondato 106"/>
            <p:cNvSpPr/>
            <p:nvPr/>
          </p:nvSpPr>
          <p:spPr>
            <a:xfrm>
              <a:off x="9239695" y="4908696"/>
              <a:ext cx="1233052" cy="624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MOTOR 1</a:t>
              </a:r>
            </a:p>
          </p:txBody>
        </p:sp>
        <p:sp>
          <p:nvSpPr>
            <p:cNvPr id="108" name="Rettangolo arrotondato 107"/>
            <p:cNvSpPr/>
            <p:nvPr/>
          </p:nvSpPr>
          <p:spPr>
            <a:xfrm>
              <a:off x="9239695" y="5729300"/>
              <a:ext cx="1233052" cy="624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MOTOR 2</a:t>
              </a:r>
            </a:p>
          </p:txBody>
        </p:sp>
        <p:cxnSp>
          <p:nvCxnSpPr>
            <p:cNvPr id="109" name="Connettore 2 108"/>
            <p:cNvCxnSpPr/>
            <p:nvPr/>
          </p:nvCxnSpPr>
          <p:spPr>
            <a:xfrm>
              <a:off x="8731049" y="6041425"/>
              <a:ext cx="500062"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0" name="Connettore 2 109"/>
            <p:cNvCxnSpPr/>
            <p:nvPr/>
          </p:nvCxnSpPr>
          <p:spPr>
            <a:xfrm>
              <a:off x="8731049" y="5317190"/>
              <a:ext cx="500062"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668683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Stima dell’inclinazione</a:t>
            </a:r>
          </a:p>
        </p:txBody>
      </p:sp>
      <p:sp>
        <p:nvSpPr>
          <p:cNvPr id="3" name="Segnaposto contenuto 2"/>
          <p:cNvSpPr>
            <a:spLocks noGrp="1"/>
          </p:cNvSpPr>
          <p:nvPr>
            <p:ph idx="1"/>
          </p:nvPr>
        </p:nvSpPr>
        <p:spPr>
          <a:xfrm>
            <a:off x="838201" y="3981450"/>
            <a:ext cx="10548936" cy="2419349"/>
          </a:xfrm>
        </p:spPr>
        <p:txBody>
          <a:bodyPr>
            <a:normAutofit/>
          </a:bodyPr>
          <a:lstStyle/>
          <a:p>
            <a:pPr marL="0" indent="0">
              <a:buNone/>
            </a:pPr>
            <a:r>
              <a:rPr lang="it-IT" sz="2000" dirty="0"/>
              <a:t>In prima battuta potrebbe sembrare sufficiente utilizzare le informazioni ottenute dall’accelerometro per comporre il vettore accelerazione di gravità a partire dalla sua componente verticale e da quella orizzontale.</a:t>
            </a:r>
          </a:p>
          <a:p>
            <a:pPr marL="0" indent="0">
              <a:buNone/>
            </a:pPr>
            <a:r>
              <a:rPr lang="it-IT" sz="2000" dirty="0"/>
              <a:t>Sfortunatamente questa strada non è percorribile poiché, per come sono costruiti, </a:t>
            </a:r>
            <a:r>
              <a:rPr lang="it-IT" sz="2000" b="1" dirty="0"/>
              <a:t>gli accelerometri sono sensibilmente affetti da rumore</a:t>
            </a:r>
            <a:r>
              <a:rPr lang="it-IT" sz="2000" dirty="0"/>
              <a:t>, rendendo impossibile stimare il vettore gravità durante le rotazioni.</a:t>
            </a:r>
          </a:p>
        </p:txBody>
      </p:sp>
      <p:pic>
        <p:nvPicPr>
          <p:cNvPr id="10242" name="Picture 2" descr="http://blog.banggood.com/wp-content/uploads/2015/08/6-axis-gyro.jpg"/>
          <p:cNvPicPr>
            <a:picLocks noChangeAspect="1" noChangeArrowheads="1"/>
          </p:cNvPicPr>
          <p:nvPr/>
        </p:nvPicPr>
        <p:blipFill rotWithShape="1">
          <a:blip r:embed="rId2">
            <a:extLst>
              <a:ext uri="{28A0092B-C50C-407E-A947-70E740481C1C}">
                <a14:useLocalDpi xmlns:a14="http://schemas.microsoft.com/office/drawing/2010/main" val="0"/>
              </a:ext>
            </a:extLst>
          </a:blip>
          <a:srcRect l="43612" r="9983" b="3535"/>
          <a:stretch/>
        </p:blipFill>
        <p:spPr bwMode="auto">
          <a:xfrm>
            <a:off x="7829549" y="933297"/>
            <a:ext cx="2771775" cy="28100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Segnaposto contenuto 2"/>
          <p:cNvSpPr txBox="1">
            <a:spLocks/>
          </p:cNvSpPr>
          <p:nvPr/>
        </p:nvSpPr>
        <p:spPr>
          <a:xfrm>
            <a:off x="838201" y="2108730"/>
            <a:ext cx="6205537" cy="182985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just">
              <a:buFont typeface="Arial"/>
              <a:buNone/>
            </a:pPr>
            <a:r>
              <a:rPr lang="it-IT" sz="2000" dirty="0"/>
              <a:t>Il punto critico di un sistema in grado di mantenere l’equilibrio autonomamente è senza dubbio la stima dell’inclinazione rispetto l’orizzonte.</a:t>
            </a:r>
          </a:p>
          <a:p>
            <a:pPr marL="0" indent="0" algn="just">
              <a:buFont typeface="Arial"/>
              <a:buNone/>
            </a:pPr>
            <a:r>
              <a:rPr lang="it-IT" sz="2000" dirty="0"/>
              <a:t>I due sensori più utili in questo senso sono certamente </a:t>
            </a:r>
            <a:r>
              <a:rPr lang="it-IT" sz="2000" b="1" dirty="0"/>
              <a:t>accelerometro e giroscopio</a:t>
            </a:r>
            <a:r>
              <a:rPr lang="it-IT" sz="2000" dirty="0"/>
              <a:t>.</a:t>
            </a:r>
          </a:p>
        </p:txBody>
      </p:sp>
    </p:spTree>
    <p:extLst>
      <p:ext uri="{BB962C8B-B14F-4D97-AF65-F5344CB8AC3E}">
        <p14:creationId xmlns:p14="http://schemas.microsoft.com/office/powerpoint/2010/main" val="3920512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Stima dell’inclinazione (</a:t>
            </a:r>
            <a:r>
              <a:rPr lang="it-IT" dirty="0" err="1"/>
              <a:t>cont</a:t>
            </a:r>
            <a:r>
              <a:rPr lang="it-IT" dirty="0"/>
              <a:t>)</a:t>
            </a:r>
          </a:p>
        </p:txBody>
      </p:sp>
      <p:sp>
        <p:nvSpPr>
          <p:cNvPr id="3" name="Segnaposto contenuto 2"/>
          <p:cNvSpPr>
            <a:spLocks noGrp="1"/>
          </p:cNvSpPr>
          <p:nvPr>
            <p:ph idx="1"/>
          </p:nvPr>
        </p:nvSpPr>
        <p:spPr>
          <a:xfrm>
            <a:off x="838201" y="4271955"/>
            <a:ext cx="10548936" cy="2057400"/>
          </a:xfrm>
        </p:spPr>
        <p:txBody>
          <a:bodyPr>
            <a:normAutofit/>
          </a:bodyPr>
          <a:lstStyle/>
          <a:p>
            <a:pPr marL="0" indent="0">
              <a:buNone/>
            </a:pPr>
            <a:r>
              <a:rPr lang="it-IT" sz="2000" dirty="0"/>
              <a:t>La strada che abbiamo percorso è quella dell’</a:t>
            </a:r>
            <a:r>
              <a:rPr lang="it-IT" sz="2000" b="1" i="1" dirty="0"/>
              <a:t>information fusion</a:t>
            </a:r>
            <a:r>
              <a:rPr lang="it-IT" sz="2000" dirty="0"/>
              <a:t>, testando algoritmi di filtraggio via via più precisi fino al raggiungimento di un risultato più che soddisfacente. In particolare:</a:t>
            </a:r>
          </a:p>
          <a:p>
            <a:r>
              <a:rPr lang="it-IT" sz="2000" dirty="0"/>
              <a:t>Filtro complementare</a:t>
            </a:r>
          </a:p>
          <a:p>
            <a:r>
              <a:rPr lang="it-IT" sz="2000" dirty="0"/>
              <a:t>Filtro di </a:t>
            </a:r>
            <a:r>
              <a:rPr lang="it-IT" sz="2000" dirty="0" err="1"/>
              <a:t>Kalman</a:t>
            </a:r>
            <a:endParaRPr lang="it-IT" sz="2000" dirty="0"/>
          </a:p>
          <a:p>
            <a:r>
              <a:rPr lang="it-IT" sz="2000" dirty="0"/>
              <a:t>Digital </a:t>
            </a:r>
            <a:r>
              <a:rPr lang="it-IT" sz="2000" dirty="0" err="1"/>
              <a:t>motion</a:t>
            </a:r>
            <a:r>
              <a:rPr lang="it-IT" sz="2000" dirty="0"/>
              <a:t> processing</a:t>
            </a:r>
          </a:p>
        </p:txBody>
      </p:sp>
      <p:sp>
        <p:nvSpPr>
          <p:cNvPr id="7" name="Segnaposto contenuto 2"/>
          <p:cNvSpPr txBox="1">
            <a:spLocks/>
          </p:cNvSpPr>
          <p:nvPr/>
        </p:nvSpPr>
        <p:spPr>
          <a:xfrm>
            <a:off x="838200" y="1780110"/>
            <a:ext cx="7048499" cy="249184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just">
              <a:buFont typeface="Arial"/>
              <a:buNone/>
            </a:pPr>
            <a:r>
              <a:rPr lang="it-IT" sz="2000" dirty="0"/>
              <a:t>Alternativamente, si potrebbe pensare di integrare (nell’accezione matematica) in avanti l’informazione ottenuta dal giroscopio, dopo aver effettuato una procedura di livellamento iniziale.</a:t>
            </a:r>
          </a:p>
          <a:p>
            <a:pPr marL="0" indent="0" algn="just">
              <a:buFont typeface="Arial"/>
              <a:buNone/>
            </a:pPr>
            <a:r>
              <a:rPr lang="it-IT" sz="2000" dirty="0"/>
              <a:t>E’ facile rendersi conto che una soluzione del genere introdurrebbe problematiche di </a:t>
            </a:r>
            <a:r>
              <a:rPr lang="it-IT" sz="2000" b="1" i="1" dirty="0" err="1"/>
              <a:t>drifting</a:t>
            </a:r>
            <a:r>
              <a:rPr lang="it-IT" sz="2000" i="1" dirty="0"/>
              <a:t> </a:t>
            </a:r>
            <a:r>
              <a:rPr lang="it-IT" sz="2000" dirty="0"/>
              <a:t>della stima già pochi secondi dopo l’avvio del sistema.</a:t>
            </a:r>
            <a:endParaRPr lang="it-IT" sz="2000" b="1" dirty="0"/>
          </a:p>
        </p:txBody>
      </p:sp>
      <p:pic>
        <p:nvPicPr>
          <p:cNvPr id="11266" name="Picture 2" descr="http://memscentral.com/Images-case-notes-perspec/sensor-fusion-low-r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8157" y="698990"/>
            <a:ext cx="3450432" cy="32824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619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Filtro complementare</a:t>
            </a:r>
          </a:p>
        </p:txBody>
      </p:sp>
      <p:pic>
        <p:nvPicPr>
          <p:cNvPr id="4" name="Immagine 3"/>
          <p:cNvPicPr>
            <a:picLocks noChangeAspect="1"/>
          </p:cNvPicPr>
          <p:nvPr/>
        </p:nvPicPr>
        <p:blipFill>
          <a:blip r:embed="rId2"/>
          <a:stretch>
            <a:fillRect/>
          </a:stretch>
        </p:blipFill>
        <p:spPr>
          <a:xfrm>
            <a:off x="878161" y="2065867"/>
            <a:ext cx="5467078" cy="2053695"/>
          </a:xfrm>
          <a:prstGeom prst="rect">
            <a:avLst/>
          </a:prstGeom>
          <a:ln>
            <a:noFill/>
          </a:ln>
          <a:effectLst>
            <a:outerShdw blurRad="292100" dist="139700" dir="2700000" algn="tl" rotWithShape="0">
              <a:srgbClr val="333333">
                <a:alpha val="65000"/>
              </a:srgbClr>
            </a:outerShdw>
          </a:effectLst>
        </p:spPr>
      </p:pic>
      <p:sp>
        <p:nvSpPr>
          <p:cNvPr id="5" name="Segnaposto contenuto 2"/>
          <p:cNvSpPr>
            <a:spLocks noGrp="1"/>
          </p:cNvSpPr>
          <p:nvPr>
            <p:ph idx="1"/>
          </p:nvPr>
        </p:nvSpPr>
        <p:spPr>
          <a:xfrm>
            <a:off x="838201" y="4271954"/>
            <a:ext cx="8891587" cy="2257433"/>
          </a:xfrm>
        </p:spPr>
        <p:txBody>
          <a:bodyPr>
            <a:normAutofit/>
          </a:bodyPr>
          <a:lstStyle/>
          <a:p>
            <a:r>
              <a:rPr lang="it-IT" sz="2000" dirty="0"/>
              <a:t>Un integratore: calcola la posizione angolare a partire dalla velocità angolare letta dal giroscopio</a:t>
            </a:r>
          </a:p>
          <a:p>
            <a:r>
              <a:rPr lang="it-IT" sz="2000" dirty="0"/>
              <a:t>Un filtro passa alto: rimuove il </a:t>
            </a:r>
            <a:r>
              <a:rPr lang="it-IT" sz="2000" b="1" i="1" dirty="0" err="1"/>
              <a:t>bias</a:t>
            </a:r>
            <a:r>
              <a:rPr lang="it-IT" sz="2000" dirty="0"/>
              <a:t> tipico del giroscopio</a:t>
            </a:r>
          </a:p>
          <a:p>
            <a:r>
              <a:rPr lang="it-IT" sz="2000" dirty="0"/>
              <a:t>Un filtro passa basso: rimuove il rumore tipico dell’accelerometro</a:t>
            </a:r>
          </a:p>
          <a:p>
            <a:r>
              <a:rPr lang="it-IT" sz="2000" dirty="0"/>
              <a:t>Un sommatore in frequenza: somma i contributi dei due sensori una volta filtrati</a:t>
            </a:r>
          </a:p>
        </p:txBody>
      </p:sp>
      <p:sp>
        <p:nvSpPr>
          <p:cNvPr id="6" name="Segnaposto contenuto 2"/>
          <p:cNvSpPr txBox="1">
            <a:spLocks/>
          </p:cNvSpPr>
          <p:nvPr/>
        </p:nvSpPr>
        <p:spPr>
          <a:xfrm>
            <a:off x="6858000" y="1590675"/>
            <a:ext cx="4792934" cy="252888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just">
              <a:buFont typeface="Arial"/>
              <a:buNone/>
            </a:pPr>
            <a:r>
              <a:rPr lang="it-IT" sz="2000" dirty="0"/>
              <a:t>Un filtro complementare serve a fondere dati informativi che hanno </a:t>
            </a:r>
            <a:r>
              <a:rPr lang="it-IT" sz="2000" b="1" dirty="0"/>
              <a:t>accuratezze in frequenza disgiunte</a:t>
            </a:r>
            <a:r>
              <a:rPr lang="it-IT" sz="2000" dirty="0"/>
              <a:t>.</a:t>
            </a:r>
          </a:p>
          <a:p>
            <a:pPr marL="0" indent="0" algn="just">
              <a:buFont typeface="Arial"/>
              <a:buNone/>
            </a:pPr>
            <a:r>
              <a:rPr lang="it-IT" sz="2000" dirty="0"/>
              <a:t>E’ particolarmente indicato nel nostro caso, in cui l’accelerometro lavora bene a basse frequenze, al contrario del giroscopio.</a:t>
            </a:r>
          </a:p>
          <a:p>
            <a:pPr marL="0" indent="0" algn="just">
              <a:buNone/>
            </a:pPr>
            <a:r>
              <a:rPr lang="it-IT" sz="2000" dirty="0"/>
              <a:t>I componenti principali del filtro sono:</a:t>
            </a:r>
          </a:p>
        </p:txBody>
      </p:sp>
      <p:pic>
        <p:nvPicPr>
          <p:cNvPr id="7" name="Immagine 6"/>
          <p:cNvPicPr>
            <a:picLocks noChangeAspect="1"/>
          </p:cNvPicPr>
          <p:nvPr/>
        </p:nvPicPr>
        <p:blipFill>
          <a:blip r:embed="rId3"/>
          <a:stretch>
            <a:fillRect/>
          </a:stretch>
        </p:blipFill>
        <p:spPr>
          <a:xfrm>
            <a:off x="9920292" y="4371979"/>
            <a:ext cx="128221" cy="5000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magine 7"/>
          <p:cNvPicPr>
            <a:picLocks noChangeAspect="1"/>
          </p:cNvPicPr>
          <p:nvPr/>
        </p:nvPicPr>
        <p:blipFill>
          <a:blip r:embed="rId4"/>
          <a:stretch>
            <a:fillRect/>
          </a:stretch>
        </p:blipFill>
        <p:spPr>
          <a:xfrm>
            <a:off x="9648648" y="4954191"/>
            <a:ext cx="671508" cy="5036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magine 8"/>
          <p:cNvPicPr>
            <a:picLocks noChangeAspect="1"/>
          </p:cNvPicPr>
          <p:nvPr/>
        </p:nvPicPr>
        <p:blipFill>
          <a:blip r:embed="rId5"/>
          <a:stretch>
            <a:fillRect/>
          </a:stretch>
        </p:blipFill>
        <p:spPr>
          <a:xfrm>
            <a:off x="9648648" y="5536668"/>
            <a:ext cx="671508" cy="545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08649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Filtro complementare (CONT)</a:t>
            </a:r>
          </a:p>
        </p:txBody>
      </p:sp>
      <p:sp>
        <p:nvSpPr>
          <p:cNvPr id="3" name="Segnaposto contenuto 2"/>
          <p:cNvSpPr>
            <a:spLocks noGrp="1"/>
          </p:cNvSpPr>
          <p:nvPr>
            <p:ph idx="1"/>
          </p:nvPr>
        </p:nvSpPr>
        <p:spPr>
          <a:xfrm>
            <a:off x="685801" y="1713441"/>
            <a:ext cx="3395869" cy="643996"/>
          </a:xfrm>
        </p:spPr>
        <p:txBody>
          <a:bodyPr>
            <a:normAutofit/>
          </a:bodyPr>
          <a:lstStyle/>
          <a:p>
            <a:pPr marL="0" indent="0">
              <a:buNone/>
            </a:pPr>
            <a:r>
              <a:rPr lang="it-IT" sz="2000" dirty="0"/>
              <a:t>L’equazione del filtro è quindi:</a:t>
            </a:r>
          </a:p>
        </p:txBody>
      </p:sp>
      <p:pic>
        <p:nvPicPr>
          <p:cNvPr id="6" name="Immagine 5"/>
          <p:cNvPicPr>
            <a:picLocks noChangeAspect="1"/>
          </p:cNvPicPr>
          <p:nvPr/>
        </p:nvPicPr>
        <p:blipFill>
          <a:blip r:embed="rId2"/>
          <a:stretch>
            <a:fillRect/>
          </a:stretch>
        </p:blipFill>
        <p:spPr>
          <a:xfrm>
            <a:off x="4081670" y="1864150"/>
            <a:ext cx="3992874" cy="685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Segnaposto contenuto 2"/>
          <p:cNvSpPr txBox="1">
            <a:spLocks/>
          </p:cNvSpPr>
          <p:nvPr/>
        </p:nvSpPr>
        <p:spPr>
          <a:xfrm>
            <a:off x="685800" y="2222494"/>
            <a:ext cx="10487025" cy="207803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it-IT" sz="2000" dirty="0"/>
              <a:t>Dove</a:t>
            </a:r>
          </a:p>
          <a:p>
            <a:r>
              <a:rPr lang="it-IT" sz="2000" b="1" dirty="0"/>
              <a:t>a</a:t>
            </a:r>
            <a:r>
              <a:rPr lang="it-IT" sz="2000" dirty="0"/>
              <a:t> è l’</a:t>
            </a:r>
            <a:r>
              <a:rPr lang="it-IT" sz="2000" i="1" dirty="0" err="1"/>
              <a:t>arctan</a:t>
            </a:r>
            <a:r>
              <a:rPr lang="it-IT" sz="2000" dirty="0"/>
              <a:t> del rapporto tra le componenti dell’accelerazione sul piano perpendicolare all’asse delle ruote (cioè la stima del </a:t>
            </a:r>
            <a:r>
              <a:rPr lang="it-IT" sz="2000" i="1" dirty="0" err="1"/>
              <a:t>pitch</a:t>
            </a:r>
            <a:r>
              <a:rPr lang="it-IT" sz="2000" dirty="0"/>
              <a:t> tramite solo accelerometro)</a:t>
            </a:r>
          </a:p>
          <a:p>
            <a:r>
              <a:rPr lang="el-GR" sz="2000" b="1" dirty="0"/>
              <a:t>ω</a:t>
            </a:r>
            <a:r>
              <a:rPr lang="it-IT" sz="2000" dirty="0"/>
              <a:t> è la velocità angolare sull’asse del </a:t>
            </a:r>
            <a:r>
              <a:rPr lang="it-IT" sz="2000" i="1" dirty="0" err="1"/>
              <a:t>pitch</a:t>
            </a:r>
            <a:r>
              <a:rPr lang="it-IT" sz="2000" dirty="0"/>
              <a:t> letta dal giroscopio</a:t>
            </a:r>
          </a:p>
          <a:p>
            <a:r>
              <a:rPr lang="it-IT" sz="2000" b="1" dirty="0"/>
              <a:t>T</a:t>
            </a:r>
            <a:r>
              <a:rPr lang="it-IT" sz="2000" dirty="0"/>
              <a:t> è la costante di tempo che determina la frequenza di </a:t>
            </a:r>
            <a:r>
              <a:rPr lang="it-IT" sz="2000" i="1" dirty="0" err="1"/>
              <a:t>cutoff</a:t>
            </a:r>
            <a:r>
              <a:rPr lang="it-IT" sz="2000" dirty="0"/>
              <a:t> dei due filtri interni.</a:t>
            </a:r>
            <a:endParaRPr lang="it-IT" sz="2000" b="1" i="1" dirty="0"/>
          </a:p>
        </p:txBody>
      </p:sp>
      <p:sp>
        <p:nvSpPr>
          <p:cNvPr id="8" name="Segnaposto contenuto 2"/>
          <p:cNvSpPr txBox="1">
            <a:spLocks/>
          </p:cNvSpPr>
          <p:nvPr/>
        </p:nvSpPr>
        <p:spPr>
          <a:xfrm>
            <a:off x="685801" y="4536568"/>
            <a:ext cx="10131425" cy="47254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it-IT" sz="2000" dirty="0" err="1"/>
              <a:t>Antitrasformando</a:t>
            </a:r>
            <a:r>
              <a:rPr lang="it-IT" sz="2000" dirty="0"/>
              <a:t> e discretizzando utilizzando il metodo delle </a:t>
            </a:r>
            <a:r>
              <a:rPr lang="it-IT" sz="2000" i="1" dirty="0"/>
              <a:t>differenze all’indietro</a:t>
            </a:r>
            <a:endParaRPr lang="it-IT" sz="2000" dirty="0"/>
          </a:p>
        </p:txBody>
      </p:sp>
      <p:pic>
        <p:nvPicPr>
          <p:cNvPr id="9" name="Immagine 8"/>
          <p:cNvPicPr>
            <a:picLocks noChangeAspect="1"/>
          </p:cNvPicPr>
          <p:nvPr/>
        </p:nvPicPr>
        <p:blipFill>
          <a:blip r:embed="rId3"/>
          <a:stretch>
            <a:fillRect/>
          </a:stretch>
        </p:blipFill>
        <p:spPr>
          <a:xfrm>
            <a:off x="9620249" y="4536568"/>
            <a:ext cx="1331878" cy="5095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Segnaposto contenuto 2"/>
          <p:cNvSpPr txBox="1">
            <a:spLocks/>
          </p:cNvSpPr>
          <p:nvPr/>
        </p:nvSpPr>
        <p:spPr>
          <a:xfrm>
            <a:off x="685800" y="5256737"/>
            <a:ext cx="10131425" cy="47254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it-IT" sz="2000" dirty="0"/>
              <a:t>otteniamo l’</a:t>
            </a:r>
            <a:r>
              <a:rPr lang="it-IT" sz="2000" b="1" dirty="0"/>
              <a:t>equazione del filtro complementare a tempo discreto</a:t>
            </a:r>
            <a:r>
              <a:rPr lang="it-IT" sz="2000" dirty="0"/>
              <a:t>:</a:t>
            </a:r>
          </a:p>
        </p:txBody>
      </p:sp>
      <p:pic>
        <p:nvPicPr>
          <p:cNvPr id="11" name="Immagine 10"/>
          <p:cNvPicPr>
            <a:picLocks noChangeAspect="1"/>
          </p:cNvPicPr>
          <p:nvPr/>
        </p:nvPicPr>
        <p:blipFill>
          <a:blip r:embed="rId4"/>
          <a:stretch>
            <a:fillRect/>
          </a:stretch>
        </p:blipFill>
        <p:spPr>
          <a:xfrm>
            <a:off x="7976549" y="5207262"/>
            <a:ext cx="3499708" cy="5857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magine 11"/>
          <p:cNvPicPr>
            <a:picLocks noChangeAspect="1"/>
          </p:cNvPicPr>
          <p:nvPr/>
        </p:nvPicPr>
        <p:blipFill>
          <a:blip r:embed="rId5"/>
          <a:stretch>
            <a:fillRect/>
          </a:stretch>
        </p:blipFill>
        <p:spPr>
          <a:xfrm>
            <a:off x="1485899" y="5925561"/>
            <a:ext cx="1631977" cy="3487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Segnaposto contenuto 2"/>
          <p:cNvSpPr txBox="1">
            <a:spLocks/>
          </p:cNvSpPr>
          <p:nvPr/>
        </p:nvSpPr>
        <p:spPr>
          <a:xfrm>
            <a:off x="685800" y="5863645"/>
            <a:ext cx="828675" cy="47254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it-IT" sz="2000" dirty="0"/>
              <a:t>dove</a:t>
            </a:r>
          </a:p>
        </p:txBody>
      </p:sp>
      <p:sp>
        <p:nvSpPr>
          <p:cNvPr id="14" name="Segnaposto contenuto 2"/>
          <p:cNvSpPr txBox="1">
            <a:spLocks/>
          </p:cNvSpPr>
          <p:nvPr/>
        </p:nvSpPr>
        <p:spPr>
          <a:xfrm>
            <a:off x="3236111" y="5863645"/>
            <a:ext cx="8565358" cy="472546"/>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it-IT" sz="2000" dirty="0"/>
              <a:t>ovvero </a:t>
            </a:r>
            <a:r>
              <a:rPr lang="el-GR" sz="2000" dirty="0"/>
              <a:t>α</a:t>
            </a:r>
            <a:r>
              <a:rPr lang="it-IT" sz="2000" dirty="0"/>
              <a:t> = T / (T + </a:t>
            </a:r>
            <a:r>
              <a:rPr lang="el-GR" sz="2000" dirty="0"/>
              <a:t>Δ</a:t>
            </a:r>
            <a:r>
              <a:rPr lang="it-IT" sz="2000" dirty="0"/>
              <a:t>t), con </a:t>
            </a:r>
            <a:r>
              <a:rPr lang="el-GR" sz="2000" dirty="0"/>
              <a:t>Δ</a:t>
            </a:r>
            <a:r>
              <a:rPr lang="it-IT" sz="2000" dirty="0"/>
              <a:t>t intervallo di tempo tra un’iterazione e la successiva</a:t>
            </a:r>
          </a:p>
        </p:txBody>
      </p:sp>
    </p:spTree>
    <p:extLst>
      <p:ext uri="{BB962C8B-B14F-4D97-AF65-F5344CB8AC3E}">
        <p14:creationId xmlns:p14="http://schemas.microsoft.com/office/powerpoint/2010/main" val="488064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FILTRO COMPLEMENTARE (CONT)</a:t>
            </a:r>
          </a:p>
        </p:txBody>
      </p:sp>
      <p:sp>
        <p:nvSpPr>
          <p:cNvPr id="3" name="Segnaposto contenuto 2"/>
          <p:cNvSpPr>
            <a:spLocks noGrp="1"/>
          </p:cNvSpPr>
          <p:nvPr>
            <p:ph idx="1"/>
          </p:nvPr>
        </p:nvSpPr>
        <p:spPr>
          <a:xfrm>
            <a:off x="685801" y="1870602"/>
            <a:ext cx="10131425" cy="458258"/>
          </a:xfrm>
        </p:spPr>
        <p:txBody>
          <a:bodyPr>
            <a:normAutofit/>
          </a:bodyPr>
          <a:lstStyle/>
          <a:p>
            <a:pPr marL="0" indent="0">
              <a:buNone/>
            </a:pPr>
            <a:r>
              <a:rPr lang="it-IT" sz="2000" dirty="0"/>
              <a:t>La nostra </a:t>
            </a:r>
            <a:r>
              <a:rPr lang="it-IT" sz="2000" b="1" dirty="0"/>
              <a:t>implementazione</a:t>
            </a:r>
            <a:r>
              <a:rPr lang="it-IT" sz="2000" dirty="0"/>
              <a:t> del filtro complementare è stata, quindi, la seguente:</a:t>
            </a:r>
          </a:p>
        </p:txBody>
      </p:sp>
      <p:pic>
        <p:nvPicPr>
          <p:cNvPr id="4" name="Immagine 3"/>
          <p:cNvPicPr>
            <a:picLocks noChangeAspect="1"/>
          </p:cNvPicPr>
          <p:nvPr/>
        </p:nvPicPr>
        <p:blipFill>
          <a:blip r:embed="rId2"/>
          <a:stretch>
            <a:fillRect/>
          </a:stretch>
        </p:blipFill>
        <p:spPr>
          <a:xfrm>
            <a:off x="685802" y="2405061"/>
            <a:ext cx="9201148" cy="2540195"/>
          </a:xfrm>
          <a:prstGeom prst="rect">
            <a:avLst/>
          </a:prstGeom>
        </p:spPr>
      </p:pic>
      <p:sp>
        <p:nvSpPr>
          <p:cNvPr id="5" name="Segnaposto contenuto 2"/>
          <p:cNvSpPr txBox="1">
            <a:spLocks/>
          </p:cNvSpPr>
          <p:nvPr/>
        </p:nvSpPr>
        <p:spPr>
          <a:xfrm>
            <a:off x="685800" y="5143500"/>
            <a:ext cx="10131425" cy="1400174"/>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it-IT" sz="2000" dirty="0"/>
              <a:t>Le performance di stabilizzazione del bot utilizzando il filtro complementare per stimare l’inclinazione si sono dimostrate </a:t>
            </a:r>
            <a:r>
              <a:rPr lang="it-IT" sz="2000" b="1" dirty="0"/>
              <a:t>piuttosto buone</a:t>
            </a:r>
            <a:r>
              <a:rPr lang="it-IT" sz="2000" dirty="0"/>
              <a:t>, tranne nei casi in cui il robot veniva eccessivamente sollecitato manualmente (in tal caso il robot si ribaltava).</a:t>
            </a:r>
          </a:p>
          <a:p>
            <a:pPr marL="0" indent="0">
              <a:buFont typeface="Arial"/>
              <a:buNone/>
            </a:pPr>
            <a:r>
              <a:rPr lang="it-IT" sz="2000" dirty="0"/>
              <a:t>Abbiamo quindi sperimentato altre tecniche di filtraggio…</a:t>
            </a:r>
          </a:p>
        </p:txBody>
      </p:sp>
    </p:spTree>
    <p:extLst>
      <p:ext uri="{BB962C8B-B14F-4D97-AF65-F5344CB8AC3E}">
        <p14:creationId xmlns:p14="http://schemas.microsoft.com/office/powerpoint/2010/main" val="975396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Unibalance</a:t>
            </a:r>
            <a:r>
              <a:rPr lang="it-IT" dirty="0"/>
              <a:t> in breve</a:t>
            </a:r>
          </a:p>
        </p:txBody>
      </p:sp>
      <p:sp>
        <p:nvSpPr>
          <p:cNvPr id="3" name="Segnaposto contenuto 2"/>
          <p:cNvSpPr>
            <a:spLocks noGrp="1"/>
          </p:cNvSpPr>
          <p:nvPr>
            <p:ph idx="1"/>
          </p:nvPr>
        </p:nvSpPr>
        <p:spPr>
          <a:xfrm>
            <a:off x="685801" y="2142067"/>
            <a:ext cx="7043737" cy="3649133"/>
          </a:xfrm>
        </p:spPr>
        <p:txBody>
          <a:bodyPr>
            <a:normAutofit/>
          </a:bodyPr>
          <a:lstStyle/>
          <a:p>
            <a:pPr marL="0" indent="0" algn="just">
              <a:buNone/>
            </a:pPr>
            <a:r>
              <a:rPr lang="it-IT" sz="2000" dirty="0" err="1"/>
              <a:t>Unibalance</a:t>
            </a:r>
            <a:r>
              <a:rPr lang="it-IT" sz="2000" dirty="0"/>
              <a:t> è un robot in grado di mantenere costantemente la </a:t>
            </a:r>
            <a:r>
              <a:rPr lang="it-IT" sz="2000" b="1" dirty="0"/>
              <a:t>posizione eretta</a:t>
            </a:r>
            <a:r>
              <a:rPr lang="it-IT" sz="2000" dirty="0"/>
              <a:t> anche in presenza di disturbi esterni.</a:t>
            </a:r>
          </a:p>
          <a:p>
            <a:pPr marL="0" indent="0" algn="just">
              <a:buNone/>
            </a:pPr>
            <a:r>
              <a:rPr lang="it-IT" sz="2000" dirty="0"/>
              <a:t>Attraverso l’uso di un sensore di accelerazione lineare e velocità angolare, esso calcola la sua </a:t>
            </a:r>
            <a:r>
              <a:rPr lang="it-IT" sz="2000" b="1" dirty="0"/>
              <a:t>inclinazione rispetto all’orizzonte </a:t>
            </a:r>
            <a:r>
              <a:rPr lang="it-IT" sz="2000" dirty="0"/>
              <a:t>e, se fuori asse, muove le ruote nel verso in cui sta cadendo per ripristinare l’equilibrio.</a:t>
            </a:r>
          </a:p>
          <a:p>
            <a:pPr marL="0" indent="0" algn="just">
              <a:buNone/>
            </a:pPr>
            <a:r>
              <a:rPr lang="it-IT" sz="2000" dirty="0" err="1"/>
              <a:t>Unibalance</a:t>
            </a:r>
            <a:r>
              <a:rPr lang="it-IT" sz="2000" dirty="0"/>
              <a:t> è, inoltre, </a:t>
            </a:r>
            <a:r>
              <a:rPr lang="it-IT" sz="2000" b="1" dirty="0"/>
              <a:t>comandato</a:t>
            </a:r>
            <a:r>
              <a:rPr lang="it-IT" sz="2000" dirty="0"/>
              <a:t> tramite uno </a:t>
            </a:r>
            <a:r>
              <a:rPr lang="it-IT" sz="2000" i="1" dirty="0"/>
              <a:t>smartphone</a:t>
            </a:r>
            <a:r>
              <a:rPr lang="it-IT" sz="2000" dirty="0"/>
              <a:t> </a:t>
            </a:r>
            <a:r>
              <a:rPr lang="it-IT" sz="2000" i="1" dirty="0"/>
              <a:t>Android</a:t>
            </a:r>
            <a:r>
              <a:rPr lang="it-IT" sz="2000" dirty="0"/>
              <a:t> collegato ad esso in </a:t>
            </a:r>
            <a:r>
              <a:rPr lang="it-IT" sz="2000" i="1" dirty="0" err="1"/>
              <a:t>WiFi</a:t>
            </a:r>
            <a:r>
              <a:rPr lang="it-IT" sz="2000" dirty="0"/>
              <a:t>, in modo tale da potersi muovere in avanti e indietro e ruotare su stesso, rendendolo un veicolo </a:t>
            </a:r>
            <a:r>
              <a:rPr lang="it-IT" sz="2000" b="1" dirty="0"/>
              <a:t>anolonomo</a:t>
            </a:r>
            <a:r>
              <a:rPr lang="it-IT" sz="2000" dirty="0"/>
              <a:t>.</a:t>
            </a:r>
          </a:p>
        </p:txBody>
      </p:sp>
      <p:pic>
        <p:nvPicPr>
          <p:cNvPr id="1028" name="Picture 4" descr="http://cdn.instructables.com/F5J/KNAF/HTNO6W4R/F5JKNAFHTNO6W4R.MEDIUM.jpg"/>
          <p:cNvPicPr>
            <a:picLocks noChangeAspect="1" noChangeArrowheads="1"/>
          </p:cNvPicPr>
          <p:nvPr/>
        </p:nvPicPr>
        <p:blipFill rotWithShape="1">
          <a:blip r:embed="rId2">
            <a:extLst>
              <a:ext uri="{28A0092B-C50C-407E-A947-70E740481C1C}">
                <a14:useLocalDpi xmlns:a14="http://schemas.microsoft.com/office/drawing/2010/main" val="0"/>
              </a:ext>
            </a:extLst>
          </a:blip>
          <a:srcRect l="17262" t="33874" r="7516"/>
          <a:stretch/>
        </p:blipFill>
        <p:spPr bwMode="auto">
          <a:xfrm>
            <a:off x="8129588" y="2914651"/>
            <a:ext cx="3296458" cy="18573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300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FILTRO DI KALMAN</a:t>
            </a:r>
          </a:p>
        </p:txBody>
      </p:sp>
      <p:sp>
        <p:nvSpPr>
          <p:cNvPr id="3" name="Segnaposto contenuto 2"/>
          <p:cNvSpPr>
            <a:spLocks noGrp="1"/>
          </p:cNvSpPr>
          <p:nvPr>
            <p:ph idx="1"/>
          </p:nvPr>
        </p:nvSpPr>
        <p:spPr>
          <a:xfrm>
            <a:off x="437322" y="2011386"/>
            <a:ext cx="4606165" cy="4179220"/>
          </a:xfrm>
        </p:spPr>
        <p:txBody>
          <a:bodyPr>
            <a:normAutofit/>
          </a:bodyPr>
          <a:lstStyle/>
          <a:p>
            <a:pPr marL="0" indent="0" algn="just">
              <a:buNone/>
            </a:pPr>
            <a:r>
              <a:rPr lang="it-IT" sz="2000" dirty="0"/>
              <a:t>Il filtro di </a:t>
            </a:r>
            <a:r>
              <a:rPr lang="it-IT" sz="2000" dirty="0" err="1"/>
              <a:t>Kalman</a:t>
            </a:r>
            <a:r>
              <a:rPr lang="it-IT" sz="2000" dirty="0"/>
              <a:t> è un </a:t>
            </a:r>
            <a:r>
              <a:rPr lang="it-IT" sz="2000" b="1" dirty="0"/>
              <a:t>estimatore ottimo ricorsivo</a:t>
            </a:r>
            <a:r>
              <a:rPr lang="it-IT" sz="2000" dirty="0"/>
              <a:t> (se il rumore di misura e di processo sono Gaussiani, altrimenti è comunque il miglior estimatore </a:t>
            </a:r>
            <a:r>
              <a:rPr lang="it-IT" sz="2000" i="1" dirty="0"/>
              <a:t>lineare</a:t>
            </a:r>
            <a:r>
              <a:rPr lang="it-IT" sz="2000" dirty="0"/>
              <a:t>).</a:t>
            </a:r>
          </a:p>
          <a:p>
            <a:pPr marL="0" indent="0" algn="just">
              <a:buNone/>
            </a:pPr>
            <a:r>
              <a:rPr lang="it-IT" sz="2000" dirty="0"/>
              <a:t>E’ molto popolare in quanto:</a:t>
            </a:r>
          </a:p>
          <a:p>
            <a:pPr algn="just"/>
            <a:r>
              <a:rPr lang="it-IT" sz="2000" dirty="0"/>
              <a:t>è adattato al calcolo </a:t>
            </a:r>
            <a:r>
              <a:rPr lang="it-IT" sz="2000" i="1" dirty="0"/>
              <a:t>in linea</a:t>
            </a:r>
          </a:p>
          <a:p>
            <a:pPr algn="just"/>
            <a:r>
              <a:rPr lang="it-IT" sz="2000" dirty="0"/>
              <a:t>la sua implementazione è compatta</a:t>
            </a:r>
          </a:p>
          <a:p>
            <a:pPr algn="just"/>
            <a:r>
              <a:rPr lang="it-IT" sz="2000" dirty="0"/>
              <a:t>non richiede l’inversione dell’equazione di misura</a:t>
            </a:r>
          </a:p>
          <a:p>
            <a:pPr algn="just"/>
            <a:r>
              <a:rPr lang="it-IT" sz="2000" dirty="0"/>
              <a:t>offre ottimi risultati nella pratica</a:t>
            </a:r>
          </a:p>
        </p:txBody>
      </p:sp>
      <p:pic>
        <p:nvPicPr>
          <p:cNvPr id="1026" name="Picture 2" descr="https://upload.wikimedia.org/wikipedia/commons/thumb/a/a5/Basic_concept_of_Kalman_filtering.svg/2000px-Basic_concept_of_Kalman_filtering.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356" y="2224892"/>
            <a:ext cx="6540057" cy="33092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4293745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Filtro di </a:t>
            </a:r>
            <a:r>
              <a:rPr lang="it-IT" dirty="0" err="1"/>
              <a:t>kalman</a:t>
            </a:r>
            <a:r>
              <a:rPr lang="it-IT" dirty="0"/>
              <a:t> (</a:t>
            </a:r>
            <a:r>
              <a:rPr lang="it-IT" dirty="0" err="1"/>
              <a:t>cont</a:t>
            </a:r>
            <a:r>
              <a:rPr lang="it-IT" dirty="0"/>
              <a:t>)</a:t>
            </a:r>
          </a:p>
        </p:txBody>
      </p:sp>
      <p:sp>
        <p:nvSpPr>
          <p:cNvPr id="3" name="Segnaposto contenuto 2"/>
          <p:cNvSpPr>
            <a:spLocks noGrp="1"/>
          </p:cNvSpPr>
          <p:nvPr>
            <p:ph idx="1"/>
          </p:nvPr>
        </p:nvSpPr>
        <p:spPr>
          <a:xfrm>
            <a:off x="341245" y="2077219"/>
            <a:ext cx="5237920" cy="546712"/>
          </a:xfrm>
        </p:spPr>
        <p:txBody>
          <a:bodyPr>
            <a:noAutofit/>
          </a:bodyPr>
          <a:lstStyle/>
          <a:p>
            <a:pPr marL="0" indent="0">
              <a:buNone/>
            </a:pPr>
            <a:r>
              <a:rPr lang="it-IT" dirty="0"/>
              <a:t>Consideriamo l’</a:t>
            </a:r>
            <a:r>
              <a:rPr lang="it-IT" b="1" dirty="0"/>
              <a:t>equazione di stato</a:t>
            </a:r>
            <a:r>
              <a:rPr lang="it-IT" dirty="0"/>
              <a:t> del nostro sistema:</a:t>
            </a:r>
          </a:p>
        </p:txBody>
      </p:sp>
      <p:pic>
        <p:nvPicPr>
          <p:cNvPr id="5" name="Immagine 4"/>
          <p:cNvPicPr>
            <a:picLocks noChangeAspect="1"/>
          </p:cNvPicPr>
          <p:nvPr/>
        </p:nvPicPr>
        <p:blipFill>
          <a:blip r:embed="rId2"/>
          <a:stretch>
            <a:fillRect/>
          </a:stretch>
        </p:blipFill>
        <p:spPr>
          <a:xfrm>
            <a:off x="7951513" y="2092320"/>
            <a:ext cx="995001" cy="581349"/>
          </a:xfrm>
          <a:prstGeom prst="rect">
            <a:avLst/>
          </a:prstGeom>
          <a:ln>
            <a:noFill/>
          </a:ln>
          <a:effectLst>
            <a:outerShdw blurRad="292100" dist="139700" dir="2700000" algn="tl" rotWithShape="0">
              <a:srgbClr val="333333">
                <a:alpha val="65000"/>
              </a:srgbClr>
            </a:outerShdw>
          </a:effectLst>
        </p:spPr>
      </p:pic>
      <p:pic>
        <p:nvPicPr>
          <p:cNvPr id="6" name="Immagine 5"/>
          <p:cNvPicPr>
            <a:picLocks noChangeAspect="1"/>
          </p:cNvPicPr>
          <p:nvPr/>
        </p:nvPicPr>
        <p:blipFill>
          <a:blip r:embed="rId3"/>
          <a:stretch>
            <a:fillRect/>
          </a:stretch>
        </p:blipFill>
        <p:spPr>
          <a:xfrm>
            <a:off x="9149796" y="2077218"/>
            <a:ext cx="1296134" cy="596451"/>
          </a:xfrm>
          <a:prstGeom prst="rect">
            <a:avLst/>
          </a:prstGeom>
          <a:ln>
            <a:noFill/>
          </a:ln>
          <a:effectLst>
            <a:outerShdw blurRad="292100" dist="139700" dir="2700000" algn="tl" rotWithShape="0">
              <a:srgbClr val="333333">
                <a:alpha val="65000"/>
              </a:srgbClr>
            </a:outerShdw>
          </a:effectLst>
        </p:spPr>
      </p:pic>
      <p:pic>
        <p:nvPicPr>
          <p:cNvPr id="7" name="Immagine 6"/>
          <p:cNvPicPr>
            <a:picLocks noChangeAspect="1"/>
          </p:cNvPicPr>
          <p:nvPr/>
        </p:nvPicPr>
        <p:blipFill>
          <a:blip r:embed="rId4"/>
          <a:stretch>
            <a:fillRect/>
          </a:stretch>
        </p:blipFill>
        <p:spPr>
          <a:xfrm>
            <a:off x="5552660" y="2229605"/>
            <a:ext cx="2208823" cy="306781"/>
          </a:xfrm>
          <a:prstGeom prst="rect">
            <a:avLst/>
          </a:prstGeom>
          <a:ln>
            <a:noFill/>
          </a:ln>
          <a:effectLst>
            <a:outerShdw blurRad="292100" dist="139700" dir="2700000" algn="tl" rotWithShape="0">
              <a:srgbClr val="333333">
                <a:alpha val="65000"/>
              </a:srgbClr>
            </a:outerShdw>
          </a:effectLst>
        </p:spPr>
      </p:pic>
      <p:pic>
        <p:nvPicPr>
          <p:cNvPr id="8" name="Immagine 7"/>
          <p:cNvPicPr>
            <a:picLocks noChangeAspect="1"/>
          </p:cNvPicPr>
          <p:nvPr/>
        </p:nvPicPr>
        <p:blipFill>
          <a:blip r:embed="rId5"/>
          <a:stretch>
            <a:fillRect/>
          </a:stretch>
        </p:blipFill>
        <p:spPr>
          <a:xfrm>
            <a:off x="10635960" y="2092320"/>
            <a:ext cx="923780" cy="604010"/>
          </a:xfrm>
          <a:prstGeom prst="rect">
            <a:avLst/>
          </a:prstGeom>
          <a:ln>
            <a:noFill/>
          </a:ln>
          <a:effectLst>
            <a:outerShdw blurRad="292100" dist="139700" dir="2700000" algn="tl" rotWithShape="0">
              <a:srgbClr val="333333">
                <a:alpha val="65000"/>
              </a:srgbClr>
            </a:outerShdw>
          </a:effectLst>
        </p:spPr>
      </p:pic>
      <p:sp>
        <p:nvSpPr>
          <p:cNvPr id="10" name="Segnaposto contenuto 2"/>
          <p:cNvSpPr txBox="1">
            <a:spLocks/>
          </p:cNvSpPr>
          <p:nvPr/>
        </p:nvSpPr>
        <p:spPr>
          <a:xfrm>
            <a:off x="341246" y="2691632"/>
            <a:ext cx="9743658" cy="1403290"/>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just">
              <a:buNone/>
            </a:pPr>
            <a:r>
              <a:rPr lang="it-IT" dirty="0"/>
              <a:t>dove la prima componente del vettore di stato rappresenta l’angolo di </a:t>
            </a:r>
            <a:r>
              <a:rPr lang="it-IT" dirty="0" err="1"/>
              <a:t>pitch</a:t>
            </a:r>
            <a:r>
              <a:rPr lang="it-IT" dirty="0"/>
              <a:t>, la seconda il </a:t>
            </a:r>
            <a:r>
              <a:rPr lang="it-IT" b="1" i="1" dirty="0" err="1"/>
              <a:t>bias</a:t>
            </a:r>
            <a:r>
              <a:rPr lang="it-IT" dirty="0"/>
              <a:t> (ovvero il </a:t>
            </a:r>
            <a:r>
              <a:rPr lang="it-IT" i="1" dirty="0" err="1"/>
              <a:t>drift</a:t>
            </a:r>
            <a:r>
              <a:rPr lang="it-IT" dirty="0"/>
              <a:t> del giroscopio) e </a:t>
            </a:r>
            <a:r>
              <a:rPr lang="it-IT" i="1" dirty="0" err="1"/>
              <a:t>w</a:t>
            </a:r>
            <a:r>
              <a:rPr lang="it-IT" i="1" baseline="-25000" dirty="0" err="1"/>
              <a:t>k</a:t>
            </a:r>
            <a:r>
              <a:rPr lang="it-IT" baseline="-25000" dirty="0"/>
              <a:t> </a:t>
            </a:r>
            <a:r>
              <a:rPr lang="it-IT" dirty="0"/>
              <a:t>rumore Gaussiano a media nulla con </a:t>
            </a:r>
            <a:r>
              <a:rPr lang="it-IT" b="1" dirty="0"/>
              <a:t>matrice di covarianza</a:t>
            </a:r>
            <a:r>
              <a:rPr lang="it-IT" dirty="0"/>
              <a:t> costituita dalle varianze dell’angolo letto dall’accelerometro e del </a:t>
            </a:r>
            <a:r>
              <a:rPr lang="it-IT" i="1" dirty="0" err="1"/>
              <a:t>bias</a:t>
            </a:r>
            <a:r>
              <a:rPr lang="it-IT" dirty="0"/>
              <a:t> del giroscopio (considerate, verosimilmente, indipendenti); si noti che la varianza è moltiplicata per </a:t>
            </a:r>
            <a:r>
              <a:rPr lang="el-GR" dirty="0"/>
              <a:t>Δ</a:t>
            </a:r>
            <a:r>
              <a:rPr lang="it-IT" dirty="0"/>
              <a:t>t in modo tale da aumentare man mano che l’informazione sullo stato precedente diventa via via obsoleta.</a:t>
            </a:r>
            <a:endParaRPr lang="it-IT" b="1" i="1" baseline="-25000" dirty="0"/>
          </a:p>
        </p:txBody>
      </p:sp>
      <p:pic>
        <p:nvPicPr>
          <p:cNvPr id="11" name="Immagine 10"/>
          <p:cNvPicPr>
            <a:picLocks noChangeAspect="1"/>
          </p:cNvPicPr>
          <p:nvPr/>
        </p:nvPicPr>
        <p:blipFill>
          <a:blip r:embed="rId6"/>
          <a:stretch>
            <a:fillRect/>
          </a:stretch>
        </p:blipFill>
        <p:spPr>
          <a:xfrm>
            <a:off x="10257184" y="2938544"/>
            <a:ext cx="1366677" cy="353451"/>
          </a:xfrm>
          <a:prstGeom prst="rect">
            <a:avLst/>
          </a:prstGeom>
          <a:ln>
            <a:noFill/>
          </a:ln>
          <a:effectLst>
            <a:outerShdw blurRad="292100" dist="139700" dir="2700000" algn="tl" rotWithShape="0">
              <a:srgbClr val="333333">
                <a:alpha val="65000"/>
              </a:srgbClr>
            </a:outerShdw>
          </a:effectLst>
        </p:spPr>
      </p:pic>
      <p:pic>
        <p:nvPicPr>
          <p:cNvPr id="12" name="Immagine 11"/>
          <p:cNvPicPr>
            <a:picLocks noChangeAspect="1"/>
          </p:cNvPicPr>
          <p:nvPr/>
        </p:nvPicPr>
        <p:blipFill>
          <a:blip r:embed="rId7"/>
          <a:stretch>
            <a:fillRect/>
          </a:stretch>
        </p:blipFill>
        <p:spPr>
          <a:xfrm>
            <a:off x="10240435" y="3463878"/>
            <a:ext cx="1400175" cy="485775"/>
          </a:xfrm>
          <a:prstGeom prst="rect">
            <a:avLst/>
          </a:prstGeom>
          <a:ln>
            <a:noFill/>
          </a:ln>
          <a:effectLst>
            <a:outerShdw blurRad="292100" dist="139700" dir="2700000" algn="tl" rotWithShape="0">
              <a:srgbClr val="333333">
                <a:alpha val="65000"/>
              </a:srgbClr>
            </a:outerShdw>
          </a:effectLst>
        </p:spPr>
      </p:pic>
      <p:sp>
        <p:nvSpPr>
          <p:cNvPr id="13" name="Segnaposto contenuto 2"/>
          <p:cNvSpPr txBox="1">
            <a:spLocks/>
          </p:cNvSpPr>
          <p:nvPr/>
        </p:nvSpPr>
        <p:spPr>
          <a:xfrm>
            <a:off x="341246" y="4259640"/>
            <a:ext cx="3183832" cy="4818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it-IT" dirty="0"/>
              <a:t>L’</a:t>
            </a:r>
            <a:r>
              <a:rPr lang="it-IT" b="1" dirty="0"/>
              <a:t>equazione di misura</a:t>
            </a:r>
            <a:r>
              <a:rPr lang="it-IT" dirty="0"/>
              <a:t> è invece:</a:t>
            </a:r>
          </a:p>
        </p:txBody>
      </p:sp>
      <p:pic>
        <p:nvPicPr>
          <p:cNvPr id="14" name="Immagine 13"/>
          <p:cNvPicPr>
            <a:picLocks noChangeAspect="1"/>
          </p:cNvPicPr>
          <p:nvPr/>
        </p:nvPicPr>
        <p:blipFill>
          <a:blip r:embed="rId8"/>
          <a:stretch>
            <a:fillRect/>
          </a:stretch>
        </p:blipFill>
        <p:spPr>
          <a:xfrm>
            <a:off x="3525078" y="4314468"/>
            <a:ext cx="1612893" cy="372206"/>
          </a:xfrm>
          <a:prstGeom prst="rect">
            <a:avLst/>
          </a:prstGeom>
          <a:ln>
            <a:noFill/>
          </a:ln>
          <a:effectLst>
            <a:outerShdw blurRad="292100" dist="139700" dir="2700000" algn="tl" rotWithShape="0">
              <a:srgbClr val="333333">
                <a:alpha val="65000"/>
              </a:srgbClr>
            </a:outerShdw>
          </a:effectLst>
        </p:spPr>
      </p:pic>
      <p:pic>
        <p:nvPicPr>
          <p:cNvPr id="16" name="Immagine 15"/>
          <p:cNvPicPr>
            <a:picLocks noChangeAspect="1"/>
          </p:cNvPicPr>
          <p:nvPr/>
        </p:nvPicPr>
        <p:blipFill>
          <a:blip r:embed="rId9"/>
          <a:stretch>
            <a:fillRect/>
          </a:stretch>
        </p:blipFill>
        <p:spPr>
          <a:xfrm>
            <a:off x="5272944" y="4335896"/>
            <a:ext cx="1435966" cy="329350"/>
          </a:xfrm>
          <a:prstGeom prst="rect">
            <a:avLst/>
          </a:prstGeom>
          <a:ln>
            <a:noFill/>
          </a:ln>
          <a:effectLst>
            <a:outerShdw blurRad="292100" dist="139700" dir="2700000" algn="tl" rotWithShape="0">
              <a:srgbClr val="333333">
                <a:alpha val="65000"/>
              </a:srgbClr>
            </a:outerShdw>
          </a:effectLst>
        </p:spPr>
      </p:pic>
      <p:sp>
        <p:nvSpPr>
          <p:cNvPr id="17" name="Segnaposto contenuto 2"/>
          <p:cNvSpPr txBox="1">
            <a:spLocks/>
          </p:cNvSpPr>
          <p:nvPr/>
        </p:nvSpPr>
        <p:spPr>
          <a:xfrm>
            <a:off x="341247" y="4741502"/>
            <a:ext cx="8219658" cy="163279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just">
              <a:buNone/>
            </a:pPr>
            <a:r>
              <a:rPr lang="it-IT" dirty="0"/>
              <a:t>e poiché la misura della posizione angolare è fornita (in modo diretto) </a:t>
            </a:r>
            <a:r>
              <a:rPr lang="it-IT" i="1" dirty="0"/>
              <a:t>esclusivamente</a:t>
            </a:r>
            <a:r>
              <a:rPr lang="it-IT" dirty="0"/>
              <a:t> dall’accelerometro, il </a:t>
            </a:r>
            <a:r>
              <a:rPr lang="it-IT" b="1" dirty="0"/>
              <a:t>modello di osservazione </a:t>
            </a:r>
            <a:r>
              <a:rPr lang="it-IT" i="1" dirty="0"/>
              <a:t>H</a:t>
            </a:r>
            <a:r>
              <a:rPr lang="it-IT" dirty="0"/>
              <a:t> e la matrice di covarianza del rumore di misura </a:t>
            </a:r>
            <a:r>
              <a:rPr lang="it-IT" i="1" dirty="0"/>
              <a:t>R</a:t>
            </a:r>
            <a:r>
              <a:rPr lang="it-IT" dirty="0"/>
              <a:t> assumono la forma semplificata presentata a lato.</a:t>
            </a:r>
          </a:p>
          <a:p>
            <a:pPr marL="0" indent="0" algn="just">
              <a:buNone/>
            </a:pPr>
            <a:r>
              <a:rPr lang="it-IT" dirty="0"/>
              <a:t>E’ verosimile, infine, considerare la varianza del rumore di misura costante nel tempo.</a:t>
            </a:r>
          </a:p>
        </p:txBody>
      </p:sp>
      <p:pic>
        <p:nvPicPr>
          <p:cNvPr id="18" name="Immagine 17"/>
          <p:cNvPicPr>
            <a:picLocks noChangeAspect="1"/>
          </p:cNvPicPr>
          <p:nvPr/>
        </p:nvPicPr>
        <p:blipFill>
          <a:blip r:embed="rId10"/>
          <a:stretch>
            <a:fillRect/>
          </a:stretch>
        </p:blipFill>
        <p:spPr>
          <a:xfrm>
            <a:off x="9000683" y="5345968"/>
            <a:ext cx="2639927" cy="397979"/>
          </a:xfrm>
          <a:prstGeom prst="rect">
            <a:avLst/>
          </a:prstGeom>
          <a:ln>
            <a:noFill/>
          </a:ln>
          <a:effectLst>
            <a:outerShdw blurRad="292100" dist="139700" dir="2700000" algn="tl" rotWithShape="0">
              <a:srgbClr val="333333">
                <a:alpha val="65000"/>
              </a:srgbClr>
            </a:outerShdw>
          </a:effectLst>
        </p:spPr>
      </p:pic>
      <p:pic>
        <p:nvPicPr>
          <p:cNvPr id="19" name="Immagine 18"/>
          <p:cNvPicPr>
            <a:picLocks noChangeAspect="1"/>
          </p:cNvPicPr>
          <p:nvPr/>
        </p:nvPicPr>
        <p:blipFill>
          <a:blip r:embed="rId11"/>
          <a:stretch>
            <a:fillRect/>
          </a:stretch>
        </p:blipFill>
        <p:spPr>
          <a:xfrm>
            <a:off x="10535638" y="4801684"/>
            <a:ext cx="1088223" cy="399015"/>
          </a:xfrm>
          <a:prstGeom prst="rect">
            <a:avLst/>
          </a:prstGeom>
          <a:ln>
            <a:noFill/>
          </a:ln>
          <a:effectLst>
            <a:outerShdw blurRad="292100" dist="139700" dir="2700000" algn="tl" rotWithShape="0">
              <a:srgbClr val="333333">
                <a:alpha val="65000"/>
              </a:srgbClr>
            </a:outerShdw>
          </a:effectLst>
        </p:spPr>
      </p:pic>
      <p:pic>
        <p:nvPicPr>
          <p:cNvPr id="20" name="Immagine 19"/>
          <p:cNvPicPr>
            <a:picLocks noChangeAspect="1"/>
          </p:cNvPicPr>
          <p:nvPr/>
        </p:nvPicPr>
        <p:blipFill>
          <a:blip r:embed="rId12"/>
          <a:stretch>
            <a:fillRect/>
          </a:stretch>
        </p:blipFill>
        <p:spPr>
          <a:xfrm>
            <a:off x="10096649" y="5889216"/>
            <a:ext cx="1543961" cy="3525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3513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FILTRO DI KALMAN (CONT)</a:t>
            </a:r>
          </a:p>
        </p:txBody>
      </p:sp>
      <p:sp>
        <p:nvSpPr>
          <p:cNvPr id="3" name="Segnaposto contenuto 2"/>
          <p:cNvSpPr>
            <a:spLocks noGrp="1"/>
          </p:cNvSpPr>
          <p:nvPr>
            <p:ph idx="1"/>
          </p:nvPr>
        </p:nvSpPr>
        <p:spPr>
          <a:xfrm>
            <a:off x="685801" y="2142067"/>
            <a:ext cx="7398025" cy="428855"/>
          </a:xfrm>
        </p:spPr>
        <p:txBody>
          <a:bodyPr>
            <a:normAutofit/>
          </a:bodyPr>
          <a:lstStyle/>
          <a:p>
            <a:pPr marL="0" indent="0">
              <a:buNone/>
            </a:pPr>
            <a:r>
              <a:rPr lang="it-IT" dirty="0"/>
              <a:t>Il filtro di </a:t>
            </a:r>
            <a:r>
              <a:rPr lang="it-IT" dirty="0" err="1"/>
              <a:t>Kalman</a:t>
            </a:r>
            <a:r>
              <a:rPr lang="it-IT" dirty="0"/>
              <a:t> funziona fondamentalmente mantenendo informazioni su:</a:t>
            </a:r>
          </a:p>
        </p:txBody>
      </p:sp>
      <p:pic>
        <p:nvPicPr>
          <p:cNvPr id="4" name="Immagine 3"/>
          <p:cNvPicPr>
            <a:picLocks noChangeAspect="1"/>
          </p:cNvPicPr>
          <p:nvPr/>
        </p:nvPicPr>
        <p:blipFill>
          <a:blip r:embed="rId2"/>
          <a:stretch>
            <a:fillRect/>
          </a:stretch>
        </p:blipFill>
        <p:spPr>
          <a:xfrm>
            <a:off x="756220" y="2567610"/>
            <a:ext cx="577314" cy="410197"/>
          </a:xfrm>
          <a:prstGeom prst="rect">
            <a:avLst/>
          </a:prstGeom>
          <a:ln>
            <a:noFill/>
          </a:ln>
          <a:effectLst>
            <a:outerShdw blurRad="292100" dist="139700" dir="2700000" algn="tl" rotWithShape="0">
              <a:srgbClr val="333333">
                <a:alpha val="65000"/>
              </a:srgbClr>
            </a:outerShdw>
          </a:effectLst>
        </p:spPr>
      </p:pic>
      <p:sp>
        <p:nvSpPr>
          <p:cNvPr id="6" name="Segnaposto contenuto 2"/>
          <p:cNvSpPr txBox="1">
            <a:spLocks/>
          </p:cNvSpPr>
          <p:nvPr/>
        </p:nvSpPr>
        <p:spPr>
          <a:xfrm>
            <a:off x="1704631" y="2567610"/>
            <a:ext cx="8093764" cy="4288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it-IT" dirty="0"/>
              <a:t>stima </a:t>
            </a:r>
            <a:r>
              <a:rPr lang="it-IT" b="1" i="1" dirty="0"/>
              <a:t>a posteriori</a:t>
            </a:r>
            <a:r>
              <a:rPr lang="it-IT" dirty="0"/>
              <a:t>, ovvero la stima dello stato data la misura corrente e le precedenti</a:t>
            </a:r>
          </a:p>
        </p:txBody>
      </p:sp>
      <p:pic>
        <p:nvPicPr>
          <p:cNvPr id="7" name="Immagine 6"/>
          <p:cNvPicPr>
            <a:picLocks noChangeAspect="1"/>
          </p:cNvPicPr>
          <p:nvPr/>
        </p:nvPicPr>
        <p:blipFill>
          <a:blip r:embed="rId3"/>
          <a:stretch>
            <a:fillRect/>
          </a:stretch>
        </p:blipFill>
        <p:spPr>
          <a:xfrm>
            <a:off x="756220" y="3045473"/>
            <a:ext cx="767995" cy="428305"/>
          </a:xfrm>
          <a:prstGeom prst="rect">
            <a:avLst/>
          </a:prstGeom>
          <a:ln>
            <a:noFill/>
          </a:ln>
          <a:effectLst>
            <a:outerShdw blurRad="292100" dist="139700" dir="2700000" algn="tl" rotWithShape="0">
              <a:srgbClr val="333333">
                <a:alpha val="65000"/>
              </a:srgbClr>
            </a:outerShdw>
          </a:effectLst>
        </p:spPr>
      </p:pic>
      <p:sp>
        <p:nvSpPr>
          <p:cNvPr id="8" name="Segnaposto contenuto 2"/>
          <p:cNvSpPr txBox="1">
            <a:spLocks/>
          </p:cNvSpPr>
          <p:nvPr/>
        </p:nvSpPr>
        <p:spPr>
          <a:xfrm>
            <a:off x="1704631" y="2996465"/>
            <a:ext cx="8093764" cy="4288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it-IT" dirty="0"/>
              <a:t>stima </a:t>
            </a:r>
            <a:r>
              <a:rPr lang="it-IT" b="1" i="1" dirty="0"/>
              <a:t>a priori</a:t>
            </a:r>
            <a:r>
              <a:rPr lang="it-IT" dirty="0"/>
              <a:t>, ovvero la stima dello stato date le precedenti misure</a:t>
            </a:r>
          </a:p>
        </p:txBody>
      </p:sp>
      <p:sp>
        <p:nvSpPr>
          <p:cNvPr id="9" name="Segnaposto contenuto 2"/>
          <p:cNvSpPr txBox="1">
            <a:spLocks/>
          </p:cNvSpPr>
          <p:nvPr/>
        </p:nvSpPr>
        <p:spPr>
          <a:xfrm>
            <a:off x="685802" y="3466482"/>
            <a:ext cx="4442790" cy="4288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it-IT" dirty="0"/>
              <a:t>e le rispettive matrici di covarianza dello stato </a:t>
            </a:r>
          </a:p>
        </p:txBody>
      </p:sp>
      <p:pic>
        <p:nvPicPr>
          <p:cNvPr id="14" name="Immagine 13"/>
          <p:cNvPicPr>
            <a:picLocks noChangeAspect="1"/>
          </p:cNvPicPr>
          <p:nvPr/>
        </p:nvPicPr>
        <p:blipFill>
          <a:blip r:embed="rId4"/>
          <a:stretch>
            <a:fillRect/>
          </a:stretch>
        </p:blipFill>
        <p:spPr>
          <a:xfrm>
            <a:off x="5953086" y="3452431"/>
            <a:ext cx="680210" cy="373449"/>
          </a:xfrm>
          <a:prstGeom prst="rect">
            <a:avLst/>
          </a:prstGeom>
          <a:ln>
            <a:noFill/>
          </a:ln>
          <a:effectLst>
            <a:outerShdw blurRad="292100" dist="139700" dir="2700000" algn="tl" rotWithShape="0">
              <a:srgbClr val="333333">
                <a:alpha val="65000"/>
              </a:srgbClr>
            </a:outerShdw>
          </a:effectLst>
        </p:spPr>
      </p:pic>
      <p:pic>
        <p:nvPicPr>
          <p:cNvPr id="15" name="Immagine 14"/>
          <p:cNvPicPr>
            <a:picLocks noChangeAspect="1"/>
          </p:cNvPicPr>
          <p:nvPr/>
        </p:nvPicPr>
        <p:blipFill>
          <a:blip r:embed="rId5"/>
          <a:stretch>
            <a:fillRect/>
          </a:stretch>
        </p:blipFill>
        <p:spPr>
          <a:xfrm>
            <a:off x="5249274" y="3463648"/>
            <a:ext cx="526223" cy="381512"/>
          </a:xfrm>
          <a:prstGeom prst="rect">
            <a:avLst/>
          </a:prstGeom>
          <a:ln>
            <a:noFill/>
          </a:ln>
          <a:effectLst>
            <a:outerShdw blurRad="292100" dist="139700" dir="2700000" algn="tl" rotWithShape="0">
              <a:srgbClr val="333333">
                <a:alpha val="65000"/>
              </a:srgbClr>
            </a:outerShdw>
          </a:effectLst>
        </p:spPr>
      </p:pic>
      <p:sp>
        <p:nvSpPr>
          <p:cNvPr id="16" name="Segnaposto contenuto 2"/>
          <p:cNvSpPr txBox="1">
            <a:spLocks/>
          </p:cNvSpPr>
          <p:nvPr/>
        </p:nvSpPr>
        <p:spPr>
          <a:xfrm>
            <a:off x="685801" y="4507012"/>
            <a:ext cx="8361276" cy="428855"/>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it-IT" dirty="0"/>
              <a:t>Per quanto riguarda la stima a priori (fase di </a:t>
            </a:r>
            <a:r>
              <a:rPr lang="it-IT" b="1" i="1" dirty="0"/>
              <a:t>predizione</a:t>
            </a:r>
            <a:r>
              <a:rPr lang="it-IT" dirty="0"/>
              <a:t>), segue dall’equazione di stato che</a:t>
            </a:r>
          </a:p>
        </p:txBody>
      </p:sp>
      <p:pic>
        <p:nvPicPr>
          <p:cNvPr id="17" name="Immagine 16"/>
          <p:cNvPicPr>
            <a:picLocks noChangeAspect="1"/>
          </p:cNvPicPr>
          <p:nvPr/>
        </p:nvPicPr>
        <p:blipFill>
          <a:blip r:embed="rId6"/>
          <a:stretch>
            <a:fillRect/>
          </a:stretch>
        </p:blipFill>
        <p:spPr>
          <a:xfrm>
            <a:off x="756220" y="5066463"/>
            <a:ext cx="2626961" cy="386710"/>
          </a:xfrm>
          <a:prstGeom prst="rect">
            <a:avLst/>
          </a:prstGeom>
          <a:ln>
            <a:noFill/>
          </a:ln>
          <a:effectLst>
            <a:outerShdw blurRad="292100" dist="139700" dir="2700000" algn="tl" rotWithShape="0">
              <a:srgbClr val="333333">
                <a:alpha val="65000"/>
              </a:srgbClr>
            </a:outerShdw>
          </a:effectLst>
        </p:spPr>
      </p:pic>
      <p:pic>
        <p:nvPicPr>
          <p:cNvPr id="18" name="Immagine 17"/>
          <p:cNvPicPr>
            <a:picLocks noChangeAspect="1"/>
          </p:cNvPicPr>
          <p:nvPr/>
        </p:nvPicPr>
        <p:blipFill>
          <a:blip r:embed="rId7"/>
          <a:stretch>
            <a:fillRect/>
          </a:stretch>
        </p:blipFill>
        <p:spPr>
          <a:xfrm>
            <a:off x="3716206" y="5066464"/>
            <a:ext cx="2777359" cy="389584"/>
          </a:xfrm>
          <a:prstGeom prst="rect">
            <a:avLst/>
          </a:prstGeom>
          <a:ln>
            <a:noFill/>
          </a:ln>
          <a:effectLst>
            <a:outerShdw blurRad="292100" dist="139700" dir="2700000" algn="tl" rotWithShape="0">
              <a:srgbClr val="333333">
                <a:alpha val="65000"/>
              </a:srgbClr>
            </a:outerShdw>
          </a:effectLst>
        </p:spPr>
      </p:pic>
      <p:sp>
        <p:nvSpPr>
          <p:cNvPr id="19" name="Segnaposto contenuto 2"/>
          <p:cNvSpPr txBox="1">
            <a:spLocks/>
          </p:cNvSpPr>
          <p:nvPr/>
        </p:nvSpPr>
        <p:spPr>
          <a:xfrm>
            <a:off x="6633296" y="5024318"/>
            <a:ext cx="3776057" cy="4288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it-IT" dirty="0"/>
              <a:t>dove </a:t>
            </a:r>
            <a:r>
              <a:rPr lang="it-IT" i="1" dirty="0"/>
              <a:t>P</a:t>
            </a:r>
            <a:r>
              <a:rPr lang="it-IT" dirty="0"/>
              <a:t> è ovviamente una matrice 2x2  </a:t>
            </a:r>
          </a:p>
        </p:txBody>
      </p:sp>
    </p:spTree>
    <p:extLst>
      <p:ext uri="{BB962C8B-B14F-4D97-AF65-F5344CB8AC3E}">
        <p14:creationId xmlns:p14="http://schemas.microsoft.com/office/powerpoint/2010/main" val="1316111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FILTRO DI KALMAN (CONT)</a:t>
            </a:r>
          </a:p>
        </p:txBody>
      </p:sp>
      <p:sp>
        <p:nvSpPr>
          <p:cNvPr id="3" name="Segnaposto contenuto 2"/>
          <p:cNvSpPr>
            <a:spLocks noGrp="1"/>
          </p:cNvSpPr>
          <p:nvPr>
            <p:ph idx="1"/>
          </p:nvPr>
        </p:nvSpPr>
        <p:spPr>
          <a:xfrm>
            <a:off x="367749" y="1676769"/>
            <a:ext cx="11413434" cy="389098"/>
          </a:xfrm>
        </p:spPr>
        <p:txBody>
          <a:bodyPr/>
          <a:lstStyle/>
          <a:p>
            <a:pPr marL="0" indent="0">
              <a:buNone/>
            </a:pPr>
            <a:r>
              <a:rPr lang="it-IT" dirty="0"/>
              <a:t>La fase di predizione può essere </a:t>
            </a:r>
            <a:r>
              <a:rPr lang="it-IT" b="1" dirty="0"/>
              <a:t>implementata</a:t>
            </a:r>
            <a:r>
              <a:rPr lang="it-IT" dirty="0"/>
              <a:t> in modo diretto semplicemente espandendo le due precedenti equazioni</a:t>
            </a:r>
          </a:p>
        </p:txBody>
      </p:sp>
      <p:pic>
        <p:nvPicPr>
          <p:cNvPr id="4" name="Immagine 3"/>
          <p:cNvPicPr>
            <a:picLocks noChangeAspect="1"/>
          </p:cNvPicPr>
          <p:nvPr/>
        </p:nvPicPr>
        <p:blipFill>
          <a:blip r:embed="rId2"/>
          <a:stretch>
            <a:fillRect/>
          </a:stretch>
        </p:blipFill>
        <p:spPr>
          <a:xfrm>
            <a:off x="699123" y="2193856"/>
            <a:ext cx="3925886" cy="3079367"/>
          </a:xfrm>
          <a:prstGeom prst="rect">
            <a:avLst/>
          </a:prstGeom>
          <a:ln>
            <a:noFill/>
          </a:ln>
          <a:effectLst>
            <a:outerShdw blurRad="292100" dist="139700" dir="2700000" algn="tl" rotWithShape="0">
              <a:srgbClr val="333333">
                <a:alpha val="65000"/>
              </a:srgbClr>
            </a:outerShdw>
          </a:effectLst>
        </p:spPr>
      </p:pic>
      <p:pic>
        <p:nvPicPr>
          <p:cNvPr id="5" name="Immagine 4"/>
          <p:cNvPicPr>
            <a:picLocks noChangeAspect="1"/>
          </p:cNvPicPr>
          <p:nvPr/>
        </p:nvPicPr>
        <p:blipFill>
          <a:blip r:embed="rId3"/>
          <a:stretch>
            <a:fillRect/>
          </a:stretch>
        </p:blipFill>
        <p:spPr>
          <a:xfrm>
            <a:off x="699123" y="5401212"/>
            <a:ext cx="2838614" cy="591378"/>
          </a:xfrm>
          <a:prstGeom prst="rect">
            <a:avLst/>
          </a:prstGeom>
          <a:ln>
            <a:noFill/>
          </a:ln>
          <a:effectLst>
            <a:outerShdw blurRad="292100" dist="139700" dir="2700000" algn="tl" rotWithShape="0">
              <a:srgbClr val="333333">
                <a:alpha val="65000"/>
              </a:srgbClr>
            </a:outerShdw>
          </a:effectLst>
        </p:spPr>
      </p:pic>
      <p:pic>
        <p:nvPicPr>
          <p:cNvPr id="6" name="Immagine 5"/>
          <p:cNvPicPr>
            <a:picLocks noChangeAspect="1"/>
          </p:cNvPicPr>
          <p:nvPr/>
        </p:nvPicPr>
        <p:blipFill>
          <a:blip r:embed="rId4"/>
          <a:stretch>
            <a:fillRect/>
          </a:stretch>
        </p:blipFill>
        <p:spPr>
          <a:xfrm>
            <a:off x="5239579" y="2203534"/>
            <a:ext cx="5105400" cy="2828925"/>
          </a:xfrm>
          <a:prstGeom prst="rect">
            <a:avLst/>
          </a:prstGeom>
          <a:ln>
            <a:noFill/>
          </a:ln>
          <a:effectLst>
            <a:outerShdw blurRad="292100" dist="139700" dir="2700000" algn="tl" rotWithShape="0">
              <a:srgbClr val="333333">
                <a:alpha val="65000"/>
              </a:srgbClr>
            </a:outerShdw>
          </a:effectLst>
        </p:spPr>
      </p:pic>
      <p:pic>
        <p:nvPicPr>
          <p:cNvPr id="7" name="Immagine 6"/>
          <p:cNvPicPr>
            <a:picLocks noChangeAspect="1"/>
          </p:cNvPicPr>
          <p:nvPr/>
        </p:nvPicPr>
        <p:blipFill>
          <a:blip r:embed="rId5"/>
          <a:stretch>
            <a:fillRect/>
          </a:stretch>
        </p:blipFill>
        <p:spPr>
          <a:xfrm>
            <a:off x="5239579" y="5170126"/>
            <a:ext cx="6524845" cy="10716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1986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FILTRO DI KALMAN (CONT)</a:t>
            </a:r>
          </a:p>
        </p:txBody>
      </p:sp>
      <p:sp>
        <p:nvSpPr>
          <p:cNvPr id="3" name="Segnaposto contenuto 2"/>
          <p:cNvSpPr>
            <a:spLocks noGrp="1"/>
          </p:cNvSpPr>
          <p:nvPr>
            <p:ph idx="1"/>
          </p:nvPr>
        </p:nvSpPr>
        <p:spPr>
          <a:xfrm>
            <a:off x="553279" y="1725544"/>
            <a:ext cx="11055625" cy="1163430"/>
          </a:xfrm>
        </p:spPr>
        <p:txBody>
          <a:bodyPr>
            <a:normAutofit/>
          </a:bodyPr>
          <a:lstStyle/>
          <a:p>
            <a:pPr marL="0" indent="0">
              <a:buNone/>
            </a:pPr>
            <a:r>
              <a:rPr lang="it-IT" dirty="0"/>
              <a:t>Leggermente più complessa è la stima a posteriori (fase di </a:t>
            </a:r>
            <a:r>
              <a:rPr lang="it-IT" b="1" i="1" dirty="0"/>
              <a:t>aggiornamento</a:t>
            </a:r>
            <a:r>
              <a:rPr lang="it-IT" dirty="0"/>
              <a:t>).</a:t>
            </a:r>
          </a:p>
          <a:p>
            <a:pPr marL="0" indent="0">
              <a:buNone/>
            </a:pPr>
            <a:r>
              <a:rPr lang="it-IT" dirty="0"/>
              <a:t>Una volta ottenuta una nuova misura, possiamo, come prima cosa, calcolare la sua differenza con la stima a priori precedentemente calcolata, utilizzando il modello di osservazione </a:t>
            </a:r>
            <a:r>
              <a:rPr lang="it-IT" i="1" dirty="0"/>
              <a:t>H</a:t>
            </a:r>
            <a:r>
              <a:rPr lang="it-IT" dirty="0"/>
              <a:t> (questa quantità è chiamata </a:t>
            </a:r>
            <a:r>
              <a:rPr lang="it-IT" b="1" i="1" dirty="0"/>
              <a:t>innovazione</a:t>
            </a:r>
            <a:r>
              <a:rPr lang="it-IT" dirty="0"/>
              <a:t>):</a:t>
            </a:r>
          </a:p>
        </p:txBody>
      </p:sp>
      <p:pic>
        <p:nvPicPr>
          <p:cNvPr id="4" name="Immagine 3"/>
          <p:cNvPicPr>
            <a:picLocks noChangeAspect="1"/>
          </p:cNvPicPr>
          <p:nvPr/>
        </p:nvPicPr>
        <p:blipFill>
          <a:blip r:embed="rId2"/>
          <a:stretch>
            <a:fillRect/>
          </a:stretch>
        </p:blipFill>
        <p:spPr>
          <a:xfrm>
            <a:off x="608379" y="3080146"/>
            <a:ext cx="1910756" cy="343936"/>
          </a:xfrm>
          <a:prstGeom prst="rect">
            <a:avLst/>
          </a:prstGeom>
          <a:ln>
            <a:noFill/>
          </a:ln>
          <a:effectLst>
            <a:outerShdw blurRad="292100" dist="139700" dir="2700000" algn="tl" rotWithShape="0">
              <a:srgbClr val="333333">
                <a:alpha val="65000"/>
              </a:srgbClr>
            </a:outerShdw>
          </a:effectLst>
        </p:spPr>
      </p:pic>
      <p:sp>
        <p:nvSpPr>
          <p:cNvPr id="5" name="Segnaposto contenuto 2"/>
          <p:cNvSpPr txBox="1">
            <a:spLocks/>
          </p:cNvSpPr>
          <p:nvPr/>
        </p:nvSpPr>
        <p:spPr>
          <a:xfrm>
            <a:off x="2812774" y="2862470"/>
            <a:ext cx="8796130" cy="77928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it-IT" dirty="0"/>
              <a:t>(Ricordiamo che nel nostro caso la misura della posizione angolare è unidimensionale poiché fornita in modo diretto dal solo accelerometro; in genere l’innovazione è una matrice)</a:t>
            </a:r>
          </a:p>
        </p:txBody>
      </p:sp>
      <p:sp>
        <p:nvSpPr>
          <p:cNvPr id="6" name="Segnaposto contenuto 2"/>
          <p:cNvSpPr txBox="1">
            <a:spLocks/>
          </p:cNvSpPr>
          <p:nvPr/>
        </p:nvSpPr>
        <p:spPr>
          <a:xfrm>
            <a:off x="553279" y="3794407"/>
            <a:ext cx="2123660" cy="42101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it-IT" dirty="0"/>
              <a:t>e la sua covarianza:</a:t>
            </a:r>
          </a:p>
        </p:txBody>
      </p:sp>
      <p:pic>
        <p:nvPicPr>
          <p:cNvPr id="7" name="Immagine 6"/>
          <p:cNvPicPr>
            <a:picLocks noChangeAspect="1"/>
          </p:cNvPicPr>
          <p:nvPr/>
        </p:nvPicPr>
        <p:blipFill>
          <a:blip r:embed="rId3"/>
          <a:stretch>
            <a:fillRect/>
          </a:stretch>
        </p:blipFill>
        <p:spPr>
          <a:xfrm>
            <a:off x="2812774" y="3831864"/>
            <a:ext cx="2163169" cy="346107"/>
          </a:xfrm>
          <a:prstGeom prst="rect">
            <a:avLst/>
          </a:prstGeom>
          <a:ln>
            <a:noFill/>
          </a:ln>
          <a:effectLst>
            <a:outerShdw blurRad="292100" dist="139700" dir="2700000" algn="tl" rotWithShape="0">
              <a:srgbClr val="333333">
                <a:alpha val="65000"/>
              </a:srgbClr>
            </a:outerShdw>
          </a:effectLst>
        </p:spPr>
      </p:pic>
      <p:sp>
        <p:nvSpPr>
          <p:cNvPr id="8" name="Segnaposto contenuto 2"/>
          <p:cNvSpPr txBox="1">
            <a:spLocks/>
          </p:cNvSpPr>
          <p:nvPr/>
        </p:nvSpPr>
        <p:spPr>
          <a:xfrm>
            <a:off x="556592" y="4337627"/>
            <a:ext cx="7544421" cy="887475"/>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it-IT" dirty="0"/>
              <a:t>Successivamente, calcoliamo quello che è definito come </a:t>
            </a:r>
            <a:r>
              <a:rPr lang="it-IT" b="1" i="1" dirty="0"/>
              <a:t>guadagno di </a:t>
            </a:r>
            <a:r>
              <a:rPr lang="it-IT" b="1" i="1" dirty="0" err="1"/>
              <a:t>Kalman</a:t>
            </a:r>
            <a:r>
              <a:rPr lang="it-IT" dirty="0"/>
              <a:t>, che indica sostanzialmente quanta fiducia diamo all’innovazione in base alla sua covarianza. Nel nostro caso il guadagno di </a:t>
            </a:r>
            <a:r>
              <a:rPr lang="it-IT" dirty="0" err="1"/>
              <a:t>Kalman</a:t>
            </a:r>
            <a:r>
              <a:rPr lang="it-IT" dirty="0"/>
              <a:t> è una matrice 2x2.</a:t>
            </a:r>
          </a:p>
        </p:txBody>
      </p:sp>
      <p:pic>
        <p:nvPicPr>
          <p:cNvPr id="9" name="Immagine 8"/>
          <p:cNvPicPr>
            <a:picLocks noChangeAspect="1"/>
          </p:cNvPicPr>
          <p:nvPr/>
        </p:nvPicPr>
        <p:blipFill>
          <a:blip r:embed="rId4"/>
          <a:stretch>
            <a:fillRect/>
          </a:stretch>
        </p:blipFill>
        <p:spPr>
          <a:xfrm>
            <a:off x="8426513" y="4702310"/>
            <a:ext cx="1872995" cy="355632"/>
          </a:xfrm>
          <a:prstGeom prst="rect">
            <a:avLst/>
          </a:prstGeom>
          <a:ln>
            <a:noFill/>
          </a:ln>
          <a:effectLst>
            <a:outerShdw blurRad="292100" dist="139700" dir="2700000" algn="tl" rotWithShape="0">
              <a:srgbClr val="333333">
                <a:alpha val="65000"/>
              </a:srgbClr>
            </a:outerShdw>
          </a:effectLst>
        </p:spPr>
      </p:pic>
      <p:sp>
        <p:nvSpPr>
          <p:cNvPr id="11" name="Segnaposto contenuto 2"/>
          <p:cNvSpPr txBox="1">
            <a:spLocks/>
          </p:cNvSpPr>
          <p:nvPr/>
        </p:nvSpPr>
        <p:spPr>
          <a:xfrm>
            <a:off x="553279" y="5442778"/>
            <a:ext cx="11055625" cy="1163430"/>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it-IT" dirty="0">
                <a:solidFill>
                  <a:schemeClr val="tx1">
                    <a:alpha val="70000"/>
                  </a:schemeClr>
                </a:solidFill>
              </a:rPr>
              <a:t>Approfondimento: è facile notare come, nel caso in cui la covarianza dell’innovazione sia alta il guadagno di </a:t>
            </a:r>
            <a:r>
              <a:rPr lang="it-IT" dirty="0" err="1">
                <a:solidFill>
                  <a:schemeClr val="tx1">
                    <a:alpha val="70000"/>
                  </a:schemeClr>
                </a:solidFill>
              </a:rPr>
              <a:t>Kalman</a:t>
            </a:r>
            <a:r>
              <a:rPr lang="it-IT" dirty="0">
                <a:solidFill>
                  <a:schemeClr val="tx1">
                    <a:alpha val="70000"/>
                  </a:schemeClr>
                </a:solidFill>
              </a:rPr>
              <a:t> sarà rappresentato da un valore piccolo e viceversa. Quello che fa l’equazione precedente è proiettare (tramite il modello di osservazione) la covarianza dello stato del filtro (</a:t>
            </a:r>
            <a:r>
              <a:rPr lang="it-IT" i="1" dirty="0">
                <a:solidFill>
                  <a:schemeClr val="tx1">
                    <a:alpha val="70000"/>
                  </a:schemeClr>
                </a:solidFill>
              </a:rPr>
              <a:t>P)</a:t>
            </a:r>
            <a:r>
              <a:rPr lang="it-IT" dirty="0">
                <a:solidFill>
                  <a:schemeClr val="tx1">
                    <a:alpha val="70000"/>
                  </a:schemeClr>
                </a:solidFill>
              </a:rPr>
              <a:t> nello spazio delle misure, per poi confrontarla con la covarianza dell’innovazione (</a:t>
            </a:r>
            <a:r>
              <a:rPr lang="it-IT" i="1" dirty="0">
                <a:solidFill>
                  <a:schemeClr val="tx1">
                    <a:alpha val="70000"/>
                  </a:schemeClr>
                </a:solidFill>
              </a:rPr>
              <a:t>S)</a:t>
            </a:r>
            <a:r>
              <a:rPr lang="it-IT" dirty="0">
                <a:solidFill>
                  <a:schemeClr val="tx1">
                    <a:alpha val="70000"/>
                  </a:schemeClr>
                </a:solidFill>
              </a:rPr>
              <a:t> tramite la moltiplicazione per sua inversa.</a:t>
            </a:r>
            <a:endParaRPr lang="it-IT" i="1" dirty="0">
              <a:solidFill>
                <a:schemeClr val="tx1">
                  <a:alpha val="70000"/>
                </a:schemeClr>
              </a:solidFill>
            </a:endParaRPr>
          </a:p>
        </p:txBody>
      </p:sp>
    </p:spTree>
    <p:extLst>
      <p:ext uri="{BB962C8B-B14F-4D97-AF65-F5344CB8AC3E}">
        <p14:creationId xmlns:p14="http://schemas.microsoft.com/office/powerpoint/2010/main" val="2867720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FILTRO DI KALMAN (CONT)</a:t>
            </a:r>
          </a:p>
        </p:txBody>
      </p:sp>
      <p:sp>
        <p:nvSpPr>
          <p:cNvPr id="3" name="Segnaposto contenuto 2"/>
          <p:cNvSpPr>
            <a:spLocks noGrp="1"/>
          </p:cNvSpPr>
          <p:nvPr>
            <p:ph idx="1"/>
          </p:nvPr>
        </p:nvSpPr>
        <p:spPr>
          <a:xfrm>
            <a:off x="685801" y="2142067"/>
            <a:ext cx="10131425" cy="486833"/>
          </a:xfrm>
        </p:spPr>
        <p:txBody>
          <a:bodyPr/>
          <a:lstStyle/>
          <a:p>
            <a:pPr marL="0" indent="0">
              <a:buNone/>
            </a:pPr>
            <a:r>
              <a:rPr lang="it-IT" dirty="0"/>
              <a:t>A questo punto sorge il problema di come </a:t>
            </a:r>
            <a:r>
              <a:rPr lang="it-IT" b="1" dirty="0"/>
              <a:t>inizializzare la covarianza dello stato</a:t>
            </a:r>
            <a:r>
              <a:rPr lang="it-IT" dirty="0"/>
              <a:t> (</a:t>
            </a:r>
            <a:r>
              <a:rPr lang="it-IT" i="1" dirty="0"/>
              <a:t>P</a:t>
            </a:r>
            <a:r>
              <a:rPr lang="it-IT" dirty="0"/>
              <a:t>).</a:t>
            </a:r>
          </a:p>
        </p:txBody>
      </p:sp>
      <p:sp>
        <p:nvSpPr>
          <p:cNvPr id="4" name="CasellaDiTesto 3"/>
          <p:cNvSpPr txBox="1"/>
          <p:nvPr/>
        </p:nvSpPr>
        <p:spPr>
          <a:xfrm>
            <a:off x="685801" y="2705100"/>
            <a:ext cx="2900364" cy="1200329"/>
          </a:xfrm>
          <a:prstGeom prst="rect">
            <a:avLst/>
          </a:prstGeom>
          <a:noFill/>
        </p:spPr>
        <p:txBody>
          <a:bodyPr wrap="square" rtlCol="0">
            <a:spAutoFit/>
          </a:bodyPr>
          <a:lstStyle/>
          <a:p>
            <a:r>
              <a:rPr lang="it-IT" dirty="0"/>
              <a:t>In generale, non conoscendo lo stato all’avvio del sistema, si può inizializzare </a:t>
            </a:r>
            <a:r>
              <a:rPr lang="it-IT" i="1" dirty="0"/>
              <a:t>P</a:t>
            </a:r>
            <a:r>
              <a:rPr lang="it-IT" dirty="0"/>
              <a:t> con un valore molto grande</a:t>
            </a:r>
            <a:endParaRPr lang="it-IT" i="1" dirty="0"/>
          </a:p>
        </p:txBody>
      </p:sp>
      <p:pic>
        <p:nvPicPr>
          <p:cNvPr id="5" name="Immagine 4"/>
          <p:cNvPicPr>
            <a:picLocks noChangeAspect="1"/>
          </p:cNvPicPr>
          <p:nvPr/>
        </p:nvPicPr>
        <p:blipFill>
          <a:blip r:embed="rId2"/>
          <a:stretch>
            <a:fillRect/>
          </a:stretch>
        </p:blipFill>
        <p:spPr>
          <a:xfrm>
            <a:off x="3661538" y="3040855"/>
            <a:ext cx="1154208" cy="571501"/>
          </a:xfrm>
          <a:prstGeom prst="rect">
            <a:avLst/>
          </a:prstGeom>
          <a:ln>
            <a:noFill/>
          </a:ln>
          <a:effectLst>
            <a:outerShdw blurRad="292100" dist="139700" dir="2700000" algn="tl" rotWithShape="0">
              <a:srgbClr val="333333">
                <a:alpha val="65000"/>
              </a:srgbClr>
            </a:outerShdw>
          </a:effectLst>
        </p:spPr>
      </p:pic>
      <p:sp>
        <p:nvSpPr>
          <p:cNvPr id="6" name="CasellaDiTesto 5"/>
          <p:cNvSpPr txBox="1"/>
          <p:nvPr/>
        </p:nvSpPr>
        <p:spPr>
          <a:xfrm>
            <a:off x="5407295" y="2705101"/>
            <a:ext cx="4584846" cy="1200329"/>
          </a:xfrm>
          <a:prstGeom prst="rect">
            <a:avLst/>
          </a:prstGeom>
          <a:noFill/>
        </p:spPr>
        <p:txBody>
          <a:bodyPr wrap="square" rtlCol="0">
            <a:spAutoFit/>
          </a:bodyPr>
          <a:lstStyle/>
          <a:p>
            <a:r>
              <a:rPr lang="it-IT" dirty="0"/>
              <a:t>Nel nostro caso, accendendo il bot in posizione verticale ed avendo preventivamente calibrato i sensori, determiniamo esattamente lo stato iniziale (covarianza sullo stato nulla)</a:t>
            </a:r>
            <a:endParaRPr lang="it-IT" i="1" dirty="0"/>
          </a:p>
        </p:txBody>
      </p:sp>
      <p:pic>
        <p:nvPicPr>
          <p:cNvPr id="8" name="Immagine 7"/>
          <p:cNvPicPr>
            <a:picLocks noChangeAspect="1"/>
          </p:cNvPicPr>
          <p:nvPr/>
        </p:nvPicPr>
        <p:blipFill>
          <a:blip r:embed="rId3"/>
          <a:stretch>
            <a:fillRect/>
          </a:stretch>
        </p:blipFill>
        <p:spPr>
          <a:xfrm>
            <a:off x="10023923" y="3043327"/>
            <a:ext cx="1115568" cy="581025"/>
          </a:xfrm>
          <a:prstGeom prst="rect">
            <a:avLst/>
          </a:prstGeom>
          <a:ln>
            <a:noFill/>
          </a:ln>
          <a:effectLst>
            <a:outerShdw blurRad="292100" dist="139700" dir="2700000" algn="tl" rotWithShape="0">
              <a:srgbClr val="333333">
                <a:alpha val="65000"/>
              </a:srgbClr>
            </a:outerShdw>
          </a:effectLst>
        </p:spPr>
      </p:pic>
      <p:sp>
        <p:nvSpPr>
          <p:cNvPr id="9" name="Segnaposto contenuto 2"/>
          <p:cNvSpPr txBox="1">
            <a:spLocks/>
          </p:cNvSpPr>
          <p:nvPr/>
        </p:nvSpPr>
        <p:spPr>
          <a:xfrm>
            <a:off x="685801" y="4102983"/>
            <a:ext cx="7643812" cy="897642"/>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it-IT" dirty="0"/>
              <a:t>Possiamo finalmente presentare l’</a:t>
            </a:r>
            <a:r>
              <a:rPr lang="it-IT" b="1" dirty="0"/>
              <a:t>equazione della stima a posteriori</a:t>
            </a:r>
            <a:r>
              <a:rPr lang="it-IT" dirty="0"/>
              <a:t> (che può essere interpretata come la correzione della stima a priori attraverso la nuova informazione sull’innovazione pesata dal guadagno di </a:t>
            </a:r>
            <a:r>
              <a:rPr lang="it-IT" dirty="0" err="1"/>
              <a:t>Kalman</a:t>
            </a:r>
            <a:r>
              <a:rPr lang="it-IT" dirty="0"/>
              <a:t>):</a:t>
            </a:r>
          </a:p>
        </p:txBody>
      </p:sp>
      <p:pic>
        <p:nvPicPr>
          <p:cNvPr id="10" name="Immagine 9"/>
          <p:cNvPicPr>
            <a:picLocks noChangeAspect="1"/>
          </p:cNvPicPr>
          <p:nvPr/>
        </p:nvPicPr>
        <p:blipFill>
          <a:blip r:embed="rId4"/>
          <a:stretch>
            <a:fillRect/>
          </a:stretch>
        </p:blipFill>
        <p:spPr>
          <a:xfrm>
            <a:off x="8792059" y="4279235"/>
            <a:ext cx="2463727" cy="467259"/>
          </a:xfrm>
          <a:prstGeom prst="rect">
            <a:avLst/>
          </a:prstGeom>
          <a:ln>
            <a:noFill/>
          </a:ln>
          <a:effectLst>
            <a:outerShdw blurRad="292100" dist="139700" dir="2700000" algn="tl" rotWithShape="0">
              <a:srgbClr val="333333">
                <a:alpha val="65000"/>
              </a:srgbClr>
            </a:outerShdw>
          </a:effectLst>
        </p:spPr>
      </p:pic>
      <p:sp>
        <p:nvSpPr>
          <p:cNvPr id="12" name="Segnaposto contenuto 2"/>
          <p:cNvSpPr txBox="1">
            <a:spLocks/>
          </p:cNvSpPr>
          <p:nvPr/>
        </p:nvSpPr>
        <p:spPr>
          <a:xfrm>
            <a:off x="660448" y="5198178"/>
            <a:ext cx="7797751" cy="1276529"/>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it-IT" dirty="0"/>
              <a:t>ed, infine, l’</a:t>
            </a:r>
            <a:r>
              <a:rPr lang="it-IT" b="1" dirty="0"/>
              <a:t>equazione di aggiornamento della covarianza dello stato a posteriori</a:t>
            </a:r>
            <a:r>
              <a:rPr lang="it-IT" dirty="0"/>
              <a:t> (in questo caso la matrice di covarianza viene corretta in base a quanto abbiamo migliorato la stima dello stato, informazione fornita dal guadagno di </a:t>
            </a:r>
            <a:r>
              <a:rPr lang="it-IT" dirty="0" err="1"/>
              <a:t>Kalman</a:t>
            </a:r>
            <a:r>
              <a:rPr lang="it-IT" dirty="0"/>
              <a:t> proiettato nello spazio degli stati tramite il modello di osservazione </a:t>
            </a:r>
            <a:r>
              <a:rPr lang="it-IT" i="1" dirty="0"/>
              <a:t>H</a:t>
            </a:r>
            <a:r>
              <a:rPr lang="it-IT" dirty="0"/>
              <a:t>)</a:t>
            </a:r>
          </a:p>
        </p:txBody>
      </p:sp>
      <p:pic>
        <p:nvPicPr>
          <p:cNvPr id="13" name="Immagine 12"/>
          <p:cNvPicPr>
            <a:picLocks noChangeAspect="1"/>
          </p:cNvPicPr>
          <p:nvPr/>
        </p:nvPicPr>
        <p:blipFill>
          <a:blip r:embed="rId5"/>
          <a:stretch>
            <a:fillRect/>
          </a:stretch>
        </p:blipFill>
        <p:spPr>
          <a:xfrm>
            <a:off x="8607369" y="5587561"/>
            <a:ext cx="2559165" cy="4353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96043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FILTRO DI KALMAN (CONT)</a:t>
            </a:r>
          </a:p>
        </p:txBody>
      </p:sp>
      <p:sp>
        <p:nvSpPr>
          <p:cNvPr id="3" name="Segnaposto contenuto 2"/>
          <p:cNvSpPr>
            <a:spLocks noGrp="1"/>
          </p:cNvSpPr>
          <p:nvPr>
            <p:ph idx="1"/>
          </p:nvPr>
        </p:nvSpPr>
        <p:spPr>
          <a:xfrm>
            <a:off x="539199" y="1725532"/>
            <a:ext cx="11005101" cy="680669"/>
          </a:xfrm>
        </p:spPr>
        <p:txBody>
          <a:bodyPr>
            <a:normAutofit/>
          </a:bodyPr>
          <a:lstStyle/>
          <a:p>
            <a:pPr marL="0" indent="0">
              <a:buNone/>
            </a:pPr>
            <a:r>
              <a:rPr lang="it-IT" dirty="0"/>
              <a:t>Anche in questo caso, la fase di aggiornamento può essere </a:t>
            </a:r>
            <a:r>
              <a:rPr lang="it-IT" b="1" dirty="0"/>
              <a:t>implementata</a:t>
            </a:r>
            <a:r>
              <a:rPr lang="it-IT" dirty="0"/>
              <a:t> in modo diretto espandendo le  equazioni precedenti</a:t>
            </a:r>
          </a:p>
        </p:txBody>
      </p:sp>
      <p:pic>
        <p:nvPicPr>
          <p:cNvPr id="8" name="Immagine 7"/>
          <p:cNvPicPr>
            <a:picLocks noChangeAspect="1"/>
          </p:cNvPicPr>
          <p:nvPr/>
        </p:nvPicPr>
        <p:blipFill>
          <a:blip r:embed="rId2"/>
          <a:stretch>
            <a:fillRect/>
          </a:stretch>
        </p:blipFill>
        <p:spPr>
          <a:xfrm>
            <a:off x="782092" y="3229243"/>
            <a:ext cx="2291954" cy="1414463"/>
          </a:xfrm>
          <a:prstGeom prst="rect">
            <a:avLst/>
          </a:prstGeom>
          <a:ln>
            <a:noFill/>
          </a:ln>
          <a:effectLst>
            <a:outerShdw blurRad="292100" dist="139700" dir="2700000" algn="tl" rotWithShape="0">
              <a:srgbClr val="333333">
                <a:alpha val="65000"/>
              </a:srgbClr>
            </a:outerShdw>
          </a:effectLst>
        </p:spPr>
      </p:pic>
      <p:pic>
        <p:nvPicPr>
          <p:cNvPr id="9" name="Immagine 8"/>
          <p:cNvPicPr>
            <a:picLocks noChangeAspect="1"/>
          </p:cNvPicPr>
          <p:nvPr/>
        </p:nvPicPr>
        <p:blipFill>
          <a:blip r:embed="rId3"/>
          <a:stretch>
            <a:fillRect/>
          </a:stretch>
        </p:blipFill>
        <p:spPr>
          <a:xfrm>
            <a:off x="782092" y="4775565"/>
            <a:ext cx="2634351" cy="314326"/>
          </a:xfrm>
          <a:prstGeom prst="rect">
            <a:avLst/>
          </a:prstGeom>
          <a:ln>
            <a:noFill/>
          </a:ln>
          <a:effectLst>
            <a:outerShdw blurRad="292100" dist="139700" dir="2700000" algn="tl" rotWithShape="0">
              <a:srgbClr val="333333">
                <a:alpha val="65000"/>
              </a:srgbClr>
            </a:outerShdw>
          </a:effectLst>
        </p:spPr>
      </p:pic>
      <p:pic>
        <p:nvPicPr>
          <p:cNvPr id="10" name="Immagine 9"/>
          <p:cNvPicPr>
            <a:picLocks noChangeAspect="1"/>
          </p:cNvPicPr>
          <p:nvPr/>
        </p:nvPicPr>
        <p:blipFill>
          <a:blip r:embed="rId4"/>
          <a:stretch>
            <a:fillRect/>
          </a:stretch>
        </p:blipFill>
        <p:spPr>
          <a:xfrm>
            <a:off x="4165332" y="3222361"/>
            <a:ext cx="3020480" cy="1672881"/>
          </a:xfrm>
          <a:prstGeom prst="rect">
            <a:avLst/>
          </a:prstGeom>
          <a:ln>
            <a:noFill/>
          </a:ln>
          <a:effectLst>
            <a:outerShdw blurRad="292100" dist="139700" dir="2700000" algn="tl" rotWithShape="0">
              <a:srgbClr val="333333">
                <a:alpha val="65000"/>
              </a:srgbClr>
            </a:outerShdw>
          </a:effectLst>
        </p:spPr>
      </p:pic>
      <p:pic>
        <p:nvPicPr>
          <p:cNvPr id="11" name="Immagine 10"/>
          <p:cNvPicPr>
            <a:picLocks noChangeAspect="1"/>
          </p:cNvPicPr>
          <p:nvPr/>
        </p:nvPicPr>
        <p:blipFill>
          <a:blip r:embed="rId5"/>
          <a:stretch>
            <a:fillRect/>
          </a:stretch>
        </p:blipFill>
        <p:spPr>
          <a:xfrm>
            <a:off x="4165332" y="5041656"/>
            <a:ext cx="2619375" cy="314325"/>
          </a:xfrm>
          <a:prstGeom prst="rect">
            <a:avLst/>
          </a:prstGeom>
          <a:ln>
            <a:noFill/>
          </a:ln>
          <a:effectLst>
            <a:outerShdw blurRad="292100" dist="139700" dir="2700000" algn="tl" rotWithShape="0">
              <a:srgbClr val="333333">
                <a:alpha val="65000"/>
              </a:srgbClr>
            </a:outerShdw>
          </a:effectLst>
        </p:spPr>
      </p:pic>
      <p:pic>
        <p:nvPicPr>
          <p:cNvPr id="12" name="Immagine 11"/>
          <p:cNvPicPr>
            <a:picLocks noChangeAspect="1"/>
          </p:cNvPicPr>
          <p:nvPr/>
        </p:nvPicPr>
        <p:blipFill>
          <a:blip r:embed="rId6"/>
          <a:stretch>
            <a:fillRect/>
          </a:stretch>
        </p:blipFill>
        <p:spPr>
          <a:xfrm>
            <a:off x="8234739" y="3229244"/>
            <a:ext cx="2909522" cy="2532580"/>
          </a:xfrm>
          <a:prstGeom prst="rect">
            <a:avLst/>
          </a:prstGeom>
          <a:ln>
            <a:noFill/>
          </a:ln>
          <a:effectLst>
            <a:outerShdw blurRad="292100" dist="139700" dir="2700000" algn="tl" rotWithShape="0">
              <a:srgbClr val="333333">
                <a:alpha val="65000"/>
              </a:srgbClr>
            </a:outerShdw>
          </a:effectLst>
        </p:spPr>
      </p:pic>
      <p:pic>
        <p:nvPicPr>
          <p:cNvPr id="13" name="Immagine 12"/>
          <p:cNvPicPr>
            <a:picLocks noChangeAspect="1"/>
          </p:cNvPicPr>
          <p:nvPr/>
        </p:nvPicPr>
        <p:blipFill>
          <a:blip r:embed="rId7"/>
          <a:stretch>
            <a:fillRect/>
          </a:stretch>
        </p:blipFill>
        <p:spPr>
          <a:xfrm>
            <a:off x="8211795" y="5872868"/>
            <a:ext cx="2340348" cy="585087"/>
          </a:xfrm>
          <a:prstGeom prst="rect">
            <a:avLst/>
          </a:prstGeom>
          <a:ln>
            <a:noFill/>
          </a:ln>
          <a:effectLst>
            <a:outerShdw blurRad="292100" dist="139700" dir="2700000" algn="tl" rotWithShape="0">
              <a:srgbClr val="333333">
                <a:alpha val="65000"/>
              </a:srgbClr>
            </a:outerShdw>
          </a:effectLst>
        </p:spPr>
      </p:pic>
      <p:sp>
        <p:nvSpPr>
          <p:cNvPr id="15" name="Segnaposto contenuto 2"/>
          <p:cNvSpPr txBox="1">
            <a:spLocks/>
          </p:cNvSpPr>
          <p:nvPr/>
        </p:nvSpPr>
        <p:spPr>
          <a:xfrm>
            <a:off x="1154681" y="2548574"/>
            <a:ext cx="1546776" cy="68066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it-IT" sz="2000" dirty="0"/>
              <a:t>innovazione</a:t>
            </a:r>
            <a:endParaRPr lang="it-IT" dirty="0"/>
          </a:p>
        </p:txBody>
      </p:sp>
      <p:sp>
        <p:nvSpPr>
          <p:cNvPr id="16" name="Segnaposto contenuto 2"/>
          <p:cNvSpPr txBox="1">
            <a:spLocks/>
          </p:cNvSpPr>
          <p:nvPr/>
        </p:nvSpPr>
        <p:spPr>
          <a:xfrm>
            <a:off x="4718831" y="2468485"/>
            <a:ext cx="1913482" cy="680669"/>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it-IT" sz="2000" dirty="0"/>
              <a:t>covarianza dell’innovazione</a:t>
            </a:r>
            <a:endParaRPr lang="it-IT" dirty="0"/>
          </a:p>
        </p:txBody>
      </p:sp>
      <p:sp>
        <p:nvSpPr>
          <p:cNvPr id="17" name="Segnaposto contenuto 2"/>
          <p:cNvSpPr txBox="1">
            <a:spLocks/>
          </p:cNvSpPr>
          <p:nvPr/>
        </p:nvSpPr>
        <p:spPr>
          <a:xfrm>
            <a:off x="8732759" y="2477387"/>
            <a:ext cx="1913482" cy="680669"/>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it-IT" sz="2000" dirty="0"/>
              <a:t>guadagno di </a:t>
            </a:r>
            <a:r>
              <a:rPr lang="it-IT" sz="2000" dirty="0" err="1"/>
              <a:t>Kalman</a:t>
            </a:r>
            <a:endParaRPr lang="it-IT" dirty="0"/>
          </a:p>
        </p:txBody>
      </p:sp>
    </p:spTree>
    <p:extLst>
      <p:ext uri="{BB962C8B-B14F-4D97-AF65-F5344CB8AC3E}">
        <p14:creationId xmlns:p14="http://schemas.microsoft.com/office/powerpoint/2010/main" val="3951816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FILTRO DI KALMAN (CONT)</a:t>
            </a:r>
          </a:p>
        </p:txBody>
      </p:sp>
      <p:pic>
        <p:nvPicPr>
          <p:cNvPr id="4" name="Immagine 3"/>
          <p:cNvPicPr>
            <a:picLocks noChangeAspect="1"/>
          </p:cNvPicPr>
          <p:nvPr/>
        </p:nvPicPr>
        <p:blipFill>
          <a:blip r:embed="rId2"/>
          <a:stretch>
            <a:fillRect/>
          </a:stretch>
        </p:blipFill>
        <p:spPr>
          <a:xfrm>
            <a:off x="1614491" y="1976018"/>
            <a:ext cx="3009775" cy="1863194"/>
          </a:xfrm>
          <a:prstGeom prst="rect">
            <a:avLst/>
          </a:prstGeom>
          <a:ln>
            <a:noFill/>
          </a:ln>
          <a:effectLst>
            <a:outerShdw blurRad="292100" dist="139700" dir="2700000" algn="tl" rotWithShape="0">
              <a:srgbClr val="333333">
                <a:alpha val="65000"/>
              </a:srgbClr>
            </a:outerShdw>
          </a:effectLst>
        </p:spPr>
      </p:pic>
      <p:pic>
        <p:nvPicPr>
          <p:cNvPr id="5" name="Immagine 4"/>
          <p:cNvPicPr>
            <a:picLocks noChangeAspect="1"/>
          </p:cNvPicPr>
          <p:nvPr/>
        </p:nvPicPr>
        <p:blipFill>
          <a:blip r:embed="rId3"/>
          <a:stretch>
            <a:fillRect/>
          </a:stretch>
        </p:blipFill>
        <p:spPr>
          <a:xfrm>
            <a:off x="1614491" y="4057653"/>
            <a:ext cx="2157413" cy="600075"/>
          </a:xfrm>
          <a:prstGeom prst="rect">
            <a:avLst/>
          </a:prstGeom>
          <a:ln>
            <a:noFill/>
          </a:ln>
          <a:effectLst>
            <a:outerShdw blurRad="292100" dist="139700" dir="2700000" algn="tl" rotWithShape="0">
              <a:srgbClr val="333333">
                <a:alpha val="65000"/>
              </a:srgbClr>
            </a:outerShdw>
          </a:effectLst>
        </p:spPr>
      </p:pic>
      <p:pic>
        <p:nvPicPr>
          <p:cNvPr id="6" name="Immagine 5"/>
          <p:cNvPicPr>
            <a:picLocks noChangeAspect="1"/>
          </p:cNvPicPr>
          <p:nvPr/>
        </p:nvPicPr>
        <p:blipFill>
          <a:blip r:embed="rId4"/>
          <a:stretch>
            <a:fillRect/>
          </a:stretch>
        </p:blipFill>
        <p:spPr>
          <a:xfrm>
            <a:off x="5167316" y="1976018"/>
            <a:ext cx="5076825" cy="2386229"/>
          </a:xfrm>
          <a:prstGeom prst="rect">
            <a:avLst/>
          </a:prstGeom>
          <a:ln>
            <a:noFill/>
          </a:ln>
          <a:effectLst>
            <a:outerShdw blurRad="292100" dist="139700" dir="2700000" algn="tl" rotWithShape="0">
              <a:srgbClr val="333333">
                <a:alpha val="65000"/>
              </a:srgbClr>
            </a:outerShdw>
          </a:effectLst>
        </p:spPr>
      </p:pic>
      <p:pic>
        <p:nvPicPr>
          <p:cNvPr id="7" name="Immagine 6"/>
          <p:cNvPicPr>
            <a:picLocks noChangeAspect="1"/>
          </p:cNvPicPr>
          <p:nvPr/>
        </p:nvPicPr>
        <p:blipFill>
          <a:blip r:embed="rId5"/>
          <a:stretch>
            <a:fillRect/>
          </a:stretch>
        </p:blipFill>
        <p:spPr>
          <a:xfrm>
            <a:off x="5167317" y="4567853"/>
            <a:ext cx="3119438" cy="18038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8881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FILTRO DI KALMAN (CONT)</a:t>
            </a:r>
          </a:p>
        </p:txBody>
      </p:sp>
      <p:sp>
        <p:nvSpPr>
          <p:cNvPr id="3" name="Segnaposto contenuto 2"/>
          <p:cNvSpPr>
            <a:spLocks noGrp="1"/>
          </p:cNvSpPr>
          <p:nvPr>
            <p:ph idx="1"/>
          </p:nvPr>
        </p:nvSpPr>
        <p:spPr>
          <a:xfrm>
            <a:off x="685802" y="1770592"/>
            <a:ext cx="8143874" cy="1049073"/>
          </a:xfrm>
        </p:spPr>
        <p:txBody>
          <a:bodyPr>
            <a:normAutofit fontScale="92500" lnSpcReduction="10000"/>
          </a:bodyPr>
          <a:lstStyle/>
          <a:p>
            <a:pPr marL="0" indent="0">
              <a:buNone/>
            </a:pPr>
            <a:r>
              <a:rPr lang="it-IT" dirty="0"/>
              <a:t>Affinché il filtro di </a:t>
            </a:r>
            <a:r>
              <a:rPr lang="it-IT" dirty="0" err="1"/>
              <a:t>Kalman</a:t>
            </a:r>
            <a:r>
              <a:rPr lang="it-IT" dirty="0"/>
              <a:t> funzioni correttamente </a:t>
            </a:r>
            <a:r>
              <a:rPr lang="it-IT" b="1" dirty="0"/>
              <a:t>è necessario conoscere le varianze </a:t>
            </a:r>
            <a:r>
              <a:rPr lang="it-IT" dirty="0"/>
              <a:t>dell’accelerometro, del giroscopio e del processo di misura. Questi valori sono stati misurati sperimentalmente per la maggior parte dei sensori IMU in commercio. In particolare, abbiamo trovato che i valori per l’MPU6050 sono:</a:t>
            </a:r>
          </a:p>
        </p:txBody>
      </p:sp>
      <p:pic>
        <p:nvPicPr>
          <p:cNvPr id="4" name="Immagine 3"/>
          <p:cNvPicPr>
            <a:picLocks noChangeAspect="1"/>
          </p:cNvPicPr>
          <p:nvPr/>
        </p:nvPicPr>
        <p:blipFill>
          <a:blip r:embed="rId2"/>
          <a:stretch>
            <a:fillRect/>
          </a:stretch>
        </p:blipFill>
        <p:spPr>
          <a:xfrm>
            <a:off x="8475344" y="1930382"/>
            <a:ext cx="2768919" cy="814388"/>
          </a:xfrm>
          <a:prstGeom prst="rect">
            <a:avLst/>
          </a:prstGeom>
          <a:ln>
            <a:noFill/>
          </a:ln>
          <a:effectLst>
            <a:outerShdw blurRad="292100" dist="139700" dir="2700000" algn="tl" rotWithShape="0">
              <a:srgbClr val="333333">
                <a:alpha val="65000"/>
              </a:srgbClr>
            </a:outerShdw>
          </a:effectLst>
        </p:spPr>
      </p:pic>
      <p:pic>
        <p:nvPicPr>
          <p:cNvPr id="2050" name="Picture 2" descr="http://robottini.altervista.org/wp-content/uploads/2011/08/confrontofiltri2-1024x53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450" y="3091620"/>
            <a:ext cx="6373813" cy="334251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6" name="Segnaposto contenuto 2"/>
          <p:cNvSpPr txBox="1">
            <a:spLocks/>
          </p:cNvSpPr>
          <p:nvPr/>
        </p:nvSpPr>
        <p:spPr>
          <a:xfrm>
            <a:off x="685800" y="3226859"/>
            <a:ext cx="3886199" cy="308821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just">
              <a:buFont typeface="Arial"/>
              <a:buNone/>
            </a:pPr>
            <a:r>
              <a:rPr lang="it-IT" sz="2000" dirty="0"/>
              <a:t>Nonostante il filtro di </a:t>
            </a:r>
            <a:r>
              <a:rPr lang="it-IT" sz="2000" dirty="0" err="1"/>
              <a:t>Kalman</a:t>
            </a:r>
            <a:r>
              <a:rPr lang="it-IT" sz="2000" dirty="0"/>
              <a:t> poggi su di una teoria estremamente più raffinata rispetto a quella del filtro complementare (in </a:t>
            </a:r>
            <a:r>
              <a:rPr lang="it-IT" sz="2000" dirty="0">
                <a:solidFill>
                  <a:schemeClr val="bg1"/>
                </a:solidFill>
              </a:rPr>
              <a:t>nero</a:t>
            </a:r>
            <a:r>
              <a:rPr lang="it-IT" sz="2000" dirty="0"/>
              <a:t>), i risultati sperimentali ottenuti col nuovo filtro (in </a:t>
            </a:r>
            <a:r>
              <a:rPr lang="it-IT" sz="2000" dirty="0">
                <a:solidFill>
                  <a:srgbClr val="92D050"/>
                </a:solidFill>
              </a:rPr>
              <a:t>verde</a:t>
            </a:r>
            <a:r>
              <a:rPr lang="it-IT" sz="2000" dirty="0"/>
              <a:t>) </a:t>
            </a:r>
            <a:r>
              <a:rPr lang="it-IT" sz="2000" b="1" dirty="0"/>
              <a:t>non si discostano di molto</a:t>
            </a:r>
            <a:r>
              <a:rPr lang="it-IT" sz="2000" dirty="0"/>
              <a:t>, conferma che il filtro complementare si presta bene a questo tipo di applicazione.</a:t>
            </a:r>
          </a:p>
        </p:txBody>
      </p:sp>
    </p:spTree>
    <p:extLst>
      <p:ext uri="{BB962C8B-B14F-4D97-AF65-F5344CB8AC3E}">
        <p14:creationId xmlns:p14="http://schemas.microsoft.com/office/powerpoint/2010/main" val="4050273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DIGITAL MOTION PROCESSOR</a:t>
            </a:r>
          </a:p>
        </p:txBody>
      </p:sp>
      <p:sp>
        <p:nvSpPr>
          <p:cNvPr id="3" name="Segnaposto contenuto 2"/>
          <p:cNvSpPr>
            <a:spLocks noGrp="1"/>
          </p:cNvSpPr>
          <p:nvPr>
            <p:ph idx="1"/>
          </p:nvPr>
        </p:nvSpPr>
        <p:spPr>
          <a:xfrm>
            <a:off x="528638" y="1949274"/>
            <a:ext cx="11272837" cy="4614863"/>
          </a:xfrm>
        </p:spPr>
        <p:txBody>
          <a:bodyPr>
            <a:noAutofit/>
          </a:bodyPr>
          <a:lstStyle/>
          <a:p>
            <a:pPr marL="0" indent="0" algn="just">
              <a:buNone/>
            </a:pPr>
            <a:r>
              <a:rPr lang="it-IT" sz="2000" dirty="0"/>
              <a:t>Durante le nostre ricerche delle specifiche del sensore IMU MPU6050 abbiamo scoperto che questo specifico chip integrava al suo interno un </a:t>
            </a:r>
            <a:r>
              <a:rPr lang="it-IT" sz="2000" b="1" dirty="0"/>
              <a:t>DMP</a:t>
            </a:r>
            <a:r>
              <a:rPr lang="it-IT" sz="2000" dirty="0"/>
              <a:t> (</a:t>
            </a:r>
            <a:r>
              <a:rPr lang="it-IT" sz="2000" i="1" dirty="0" err="1"/>
              <a:t>digital</a:t>
            </a:r>
            <a:r>
              <a:rPr lang="it-IT" sz="2000" i="1" dirty="0"/>
              <a:t> </a:t>
            </a:r>
            <a:r>
              <a:rPr lang="it-IT" sz="2000" i="1" dirty="0" err="1"/>
              <a:t>motion</a:t>
            </a:r>
            <a:r>
              <a:rPr lang="it-IT" sz="2000" i="1" dirty="0"/>
              <a:t> processor</a:t>
            </a:r>
            <a:r>
              <a:rPr lang="it-IT" sz="2000" dirty="0"/>
              <a:t>) dedicato, la cui documentazione era stata rilasciata proprio di recente.</a:t>
            </a:r>
          </a:p>
          <a:p>
            <a:pPr marL="0" indent="0" algn="just">
              <a:buNone/>
            </a:pPr>
            <a:r>
              <a:rPr lang="it-IT" sz="2000" dirty="0"/>
              <a:t>Nonostante il DMP esegua un algoritmo </a:t>
            </a:r>
            <a:r>
              <a:rPr lang="it-IT" sz="2000" i="1" dirty="0" err="1"/>
              <a:t>prioprietario</a:t>
            </a:r>
            <a:r>
              <a:rPr lang="it-IT" sz="2000" dirty="0"/>
              <a:t> (</a:t>
            </a:r>
            <a:r>
              <a:rPr lang="it-IT" sz="2000" i="1" dirty="0" err="1"/>
              <a:t>closed</a:t>
            </a:r>
            <a:r>
              <a:rPr lang="it-IT" sz="2000" i="1" dirty="0"/>
              <a:t>-source</a:t>
            </a:r>
            <a:r>
              <a:rPr lang="it-IT" sz="2000" dirty="0"/>
              <a:t>) di </a:t>
            </a:r>
            <a:r>
              <a:rPr lang="it-IT" sz="2000" i="1" dirty="0" err="1"/>
              <a:t>sensor</a:t>
            </a:r>
            <a:r>
              <a:rPr lang="it-IT" sz="2000" i="1" dirty="0"/>
              <a:t>-fusion</a:t>
            </a:r>
            <a:r>
              <a:rPr lang="it-IT" sz="2000" dirty="0"/>
              <a:t> e che quindi non avremmo potuto eventualmente raffinare o modificare, abbiamo comunque deciso di sperimentare il </a:t>
            </a:r>
            <a:r>
              <a:rPr lang="it-IT" sz="2000" b="1" dirty="0"/>
              <a:t>calcolo del </a:t>
            </a:r>
            <a:r>
              <a:rPr lang="it-IT" sz="2000" b="1" i="1" dirty="0" err="1"/>
              <a:t>pitch</a:t>
            </a:r>
            <a:r>
              <a:rPr lang="it-IT" sz="2000" b="1" dirty="0"/>
              <a:t> tramite questa nuova tecnica</a:t>
            </a:r>
            <a:r>
              <a:rPr lang="it-IT" sz="2000" dirty="0"/>
              <a:t>, tenendo presente che:</a:t>
            </a:r>
          </a:p>
          <a:p>
            <a:pPr algn="just"/>
            <a:r>
              <a:rPr lang="it-IT" sz="2000" dirty="0"/>
              <a:t>essendo sviluppato dalla stessa azienda che produce il sensore IMU ci si aspetta che rappresenti lo </a:t>
            </a:r>
            <a:r>
              <a:rPr lang="it-IT" sz="2000" b="1" dirty="0"/>
              <a:t>stato dell’arte </a:t>
            </a:r>
            <a:r>
              <a:rPr lang="it-IT" sz="2000" dirty="0"/>
              <a:t>per quanto riguarda la manipolazione delle informazioni lette dal sensore</a:t>
            </a:r>
          </a:p>
          <a:p>
            <a:pPr algn="just"/>
            <a:r>
              <a:rPr lang="it-IT" sz="2000" dirty="0"/>
              <a:t>abbiamo verificato che numerose </a:t>
            </a:r>
            <a:r>
              <a:rPr lang="it-IT" sz="2000" b="1" dirty="0"/>
              <a:t>applicazioni commerciali </a:t>
            </a:r>
            <a:r>
              <a:rPr lang="it-IT" sz="2000" dirty="0"/>
              <a:t>fanno affidamento sul DMP di </a:t>
            </a:r>
            <a:r>
              <a:rPr lang="it-IT" sz="2000" i="1" dirty="0" err="1"/>
              <a:t>InvenSense</a:t>
            </a:r>
            <a:r>
              <a:rPr lang="it-IT" sz="2000" dirty="0"/>
              <a:t>, garanzia della bontà del dispositivo</a:t>
            </a:r>
          </a:p>
          <a:p>
            <a:pPr algn="just"/>
            <a:r>
              <a:rPr lang="it-IT" sz="2000" dirty="0"/>
              <a:t> il calcolo del </a:t>
            </a:r>
            <a:r>
              <a:rPr lang="it-IT" sz="2000" i="1" dirty="0" err="1"/>
              <a:t>pitch</a:t>
            </a:r>
            <a:r>
              <a:rPr lang="it-IT" sz="2000" dirty="0"/>
              <a:t> da parte di un </a:t>
            </a:r>
            <a:r>
              <a:rPr lang="it-IT" sz="2000" b="1" i="1" dirty="0"/>
              <a:t>chip</a:t>
            </a:r>
            <a:r>
              <a:rPr lang="it-IT" sz="2000" b="1" dirty="0"/>
              <a:t> dedicato </a:t>
            </a:r>
            <a:r>
              <a:rPr lang="it-IT" sz="2000" dirty="0"/>
              <a:t>sgrava significativamente il microprocessore principale dal punto di vista computazionale, </a:t>
            </a:r>
            <a:r>
              <a:rPr lang="it-IT" sz="2000" b="1" dirty="0"/>
              <a:t>risparmiando potenza di calcolo </a:t>
            </a:r>
            <a:r>
              <a:rPr lang="it-IT" sz="2000" dirty="0"/>
              <a:t>per la comunicazione </a:t>
            </a:r>
            <a:r>
              <a:rPr lang="it-IT" sz="2000" i="1" dirty="0" err="1"/>
              <a:t>WiFi</a:t>
            </a:r>
            <a:r>
              <a:rPr lang="it-IT" sz="2000" dirty="0"/>
              <a:t> e, soprattutto, per l’algoritmo di stabilizzazione che verrà presentato in seguito.</a:t>
            </a:r>
            <a:endParaRPr lang="it-IT" sz="2000" i="1" dirty="0"/>
          </a:p>
        </p:txBody>
      </p:sp>
      <p:pic>
        <p:nvPicPr>
          <p:cNvPr id="3074" name="Picture 2" descr="https://www.invensense.com/wp-content/uploads/2014/12/motion-block-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4886" y="474075"/>
            <a:ext cx="2326589" cy="1369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84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impieghi</a:t>
            </a:r>
          </a:p>
        </p:txBody>
      </p:sp>
      <p:sp>
        <p:nvSpPr>
          <p:cNvPr id="3" name="Segnaposto contenuto 2"/>
          <p:cNvSpPr>
            <a:spLocks noGrp="1"/>
          </p:cNvSpPr>
          <p:nvPr>
            <p:ph idx="1"/>
          </p:nvPr>
        </p:nvSpPr>
        <p:spPr>
          <a:xfrm>
            <a:off x="685801" y="2142067"/>
            <a:ext cx="10701337" cy="901171"/>
          </a:xfrm>
        </p:spPr>
        <p:txBody>
          <a:bodyPr>
            <a:normAutofit fontScale="92500"/>
          </a:bodyPr>
          <a:lstStyle/>
          <a:p>
            <a:pPr marL="0" indent="0">
              <a:buNone/>
            </a:pPr>
            <a:r>
              <a:rPr lang="it-IT" sz="2000" dirty="0"/>
              <a:t>La </a:t>
            </a:r>
            <a:r>
              <a:rPr lang="it-IT" sz="2000" b="1" dirty="0"/>
              <a:t>tecnologia</a:t>
            </a:r>
            <a:r>
              <a:rPr lang="it-IT" sz="2000" dirty="0"/>
              <a:t> che anima </a:t>
            </a:r>
            <a:r>
              <a:rPr lang="it-IT" sz="2000" dirty="0" err="1"/>
              <a:t>Unibalance</a:t>
            </a:r>
            <a:r>
              <a:rPr lang="it-IT" sz="2000" dirty="0"/>
              <a:t> è attualmente impiegata in numerosi progetti e, grazie alla diminuzione dei prezzi dei componenti coinvolti, sta vivendo un periodo fiorente in ambito commerciale.</a:t>
            </a:r>
          </a:p>
        </p:txBody>
      </p:sp>
      <p:pic>
        <p:nvPicPr>
          <p:cNvPr id="2050" name="Picture 2" descr="http://www.nerdattacktv.it/imgeditor/xiaomi_ninebot_min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1" y="3312005"/>
            <a:ext cx="4173538" cy="26188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6" name="Picture 8" descr="http://www.studiosport.fr/upload/image/dji-osmo-x3-p-image-174069-grande.jpg"/>
          <p:cNvPicPr>
            <a:picLocks noChangeAspect="1" noChangeArrowheads="1"/>
          </p:cNvPicPr>
          <p:nvPr/>
        </p:nvPicPr>
        <p:blipFill rotWithShape="1">
          <a:blip r:embed="rId3">
            <a:extLst>
              <a:ext uri="{28A0092B-C50C-407E-A947-70E740481C1C}">
                <a14:useLocalDpi xmlns:a14="http://schemas.microsoft.com/office/drawing/2010/main" val="0"/>
              </a:ext>
            </a:extLst>
          </a:blip>
          <a:srcRect l="20605" r="19125"/>
          <a:stretch/>
        </p:blipFill>
        <p:spPr bwMode="auto">
          <a:xfrm>
            <a:off x="5459433" y="3312005"/>
            <a:ext cx="1485900" cy="26275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8" name="Picture 10" descr="http://www.radioc.co.uk/v/vspfiles/photos/0666-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9716" y="3303380"/>
            <a:ext cx="3827422" cy="26275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4960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DIGITAL MOTION PROCESSOR (CONT)</a:t>
            </a:r>
          </a:p>
        </p:txBody>
      </p:sp>
      <p:sp>
        <p:nvSpPr>
          <p:cNvPr id="3" name="Segnaposto contenuto 2"/>
          <p:cNvSpPr>
            <a:spLocks noGrp="1"/>
          </p:cNvSpPr>
          <p:nvPr>
            <p:ph idx="1"/>
          </p:nvPr>
        </p:nvSpPr>
        <p:spPr>
          <a:xfrm>
            <a:off x="685801" y="1770586"/>
            <a:ext cx="10687049" cy="4787377"/>
          </a:xfrm>
        </p:spPr>
        <p:txBody>
          <a:bodyPr>
            <a:normAutofit/>
          </a:bodyPr>
          <a:lstStyle/>
          <a:p>
            <a:pPr marL="0" indent="0" algn="just">
              <a:buNone/>
            </a:pPr>
            <a:r>
              <a:rPr lang="it-IT" sz="2000" dirty="0"/>
              <a:t>Per ricevere i dati dal DMP è stato sufficiente inizializzare il sensore coi giusti parametri (tra cui la </a:t>
            </a:r>
            <a:r>
              <a:rPr lang="it-IT" sz="2000" b="1" dirty="0"/>
              <a:t>frequenza di invio dei dati</a:t>
            </a:r>
            <a:r>
              <a:rPr lang="it-IT" sz="2000" dirty="0"/>
              <a:t>, scelta in modo tale da non saturare i buffer del microcontrollore ma al contempo un ordine di grandezza in più rispetto alla frequenza dell’algoritmo di controllo, per compensare eventuali ritardi) ed aggiungere una semplice logica di comunicazione (basata sul protocollo </a:t>
            </a:r>
            <a:r>
              <a:rPr lang="it-IT" sz="2000" b="1" i="1" dirty="0"/>
              <a:t>i2c</a:t>
            </a:r>
            <a:r>
              <a:rPr lang="it-IT" sz="2000" dirty="0"/>
              <a:t> ed una coda </a:t>
            </a:r>
            <a:r>
              <a:rPr lang="it-IT" sz="2000" i="1" dirty="0"/>
              <a:t>FIFO</a:t>
            </a:r>
            <a:r>
              <a:rPr lang="it-IT" sz="2000" dirty="0"/>
              <a:t>) </a:t>
            </a:r>
            <a:r>
              <a:rPr lang="it-IT" sz="2000" i="1" dirty="0"/>
              <a:t>per</a:t>
            </a:r>
            <a:r>
              <a:rPr lang="it-IT" sz="2000" dirty="0"/>
              <a:t> ricevere i dati.</a:t>
            </a:r>
          </a:p>
          <a:p>
            <a:pPr marL="0" indent="0" algn="just">
              <a:buNone/>
            </a:pPr>
            <a:r>
              <a:rPr lang="it-IT" sz="2000" dirty="0"/>
              <a:t>Il risultato, seppur non molto distante da quello ottenuto tramite i due filtri testati in precedenza, si è rivelato </a:t>
            </a:r>
            <a:r>
              <a:rPr lang="it-IT" sz="2000" b="1" dirty="0"/>
              <a:t>eccellente</a:t>
            </a:r>
            <a:r>
              <a:rPr lang="it-IT" sz="2000" dirty="0"/>
              <a:t>, come si può vedere dal video di seguito, che riporta il confronto (che abbiamo realizzato in </a:t>
            </a:r>
            <a:r>
              <a:rPr lang="it-IT" sz="2000" b="1" i="1" dirty="0"/>
              <a:t>Processing</a:t>
            </a:r>
            <a:r>
              <a:rPr lang="it-IT" sz="2000" dirty="0"/>
              <a:t>, un linguaggio di </a:t>
            </a:r>
            <a:r>
              <a:rPr lang="it-IT" sz="2000" i="1" dirty="0" err="1"/>
              <a:t>scripting</a:t>
            </a:r>
            <a:r>
              <a:rPr lang="it-IT" sz="2000" dirty="0"/>
              <a:t> per applicazioni robotiche che possono fare affidamento su di un computer tradizionale)</a:t>
            </a:r>
            <a:r>
              <a:rPr lang="it-IT" sz="2000" i="1" dirty="0"/>
              <a:t> </a:t>
            </a:r>
            <a:r>
              <a:rPr lang="it-IT" sz="2000" dirty="0"/>
              <a:t>tra filtro complementare (in </a:t>
            </a:r>
            <a:r>
              <a:rPr lang="it-IT" sz="2000" dirty="0">
                <a:solidFill>
                  <a:srgbClr val="FF0000"/>
                </a:solidFill>
              </a:rPr>
              <a:t>rosso</a:t>
            </a:r>
            <a:r>
              <a:rPr lang="it-IT" sz="2000" dirty="0"/>
              <a:t>), filtro di </a:t>
            </a:r>
            <a:r>
              <a:rPr lang="it-IT" sz="2000" dirty="0" err="1"/>
              <a:t>Kalman</a:t>
            </a:r>
            <a:r>
              <a:rPr lang="it-IT" sz="2000" dirty="0"/>
              <a:t> (in </a:t>
            </a:r>
            <a:r>
              <a:rPr lang="it-IT" sz="2000" dirty="0">
                <a:solidFill>
                  <a:srgbClr val="92D050"/>
                </a:solidFill>
              </a:rPr>
              <a:t>verde</a:t>
            </a:r>
            <a:r>
              <a:rPr lang="it-IT" sz="2000" dirty="0"/>
              <a:t>) e DMP (in </a:t>
            </a:r>
            <a:r>
              <a:rPr lang="it-IT" sz="2000" dirty="0">
                <a:solidFill>
                  <a:srgbClr val="00B0F0"/>
                </a:solidFill>
              </a:rPr>
              <a:t>blu</a:t>
            </a:r>
            <a:r>
              <a:rPr lang="it-IT" sz="2000" dirty="0"/>
              <a:t>).</a:t>
            </a:r>
          </a:p>
          <a:p>
            <a:pPr marL="0" indent="0" algn="just">
              <a:buNone/>
            </a:pPr>
            <a:r>
              <a:rPr lang="it-IT" sz="2000" dirty="0"/>
              <a:t>I primi due risultano pressoché indistinguibili per tutto il tempo, mentre il DMP riesce ad essere più tempestivo soprattutto durante le variazioni di </a:t>
            </a:r>
            <a:r>
              <a:rPr lang="it-IT" sz="2000" i="1" dirty="0" err="1"/>
              <a:t>pitch</a:t>
            </a:r>
            <a:r>
              <a:rPr lang="it-IT" sz="2000" dirty="0"/>
              <a:t> più brusche.</a:t>
            </a:r>
          </a:p>
          <a:p>
            <a:pPr marL="0" indent="0" algn="just">
              <a:buNone/>
            </a:pPr>
            <a:r>
              <a:rPr lang="it-IT" sz="2000" dirty="0"/>
              <a:t>Alla fine abbiamo deciso che </a:t>
            </a:r>
            <a:r>
              <a:rPr lang="it-IT" sz="2000" i="1" dirty="0" err="1"/>
              <a:t>Unibalance</a:t>
            </a:r>
            <a:r>
              <a:rPr lang="it-IT" sz="2000" dirty="0"/>
              <a:t> avrebbe adottato la </a:t>
            </a:r>
            <a:r>
              <a:rPr lang="it-IT" sz="2000" b="1" dirty="0"/>
              <a:t>soluzione col DMP</a:t>
            </a:r>
            <a:r>
              <a:rPr lang="it-IT" sz="2000" dirty="0"/>
              <a:t>.</a:t>
            </a:r>
          </a:p>
        </p:txBody>
      </p:sp>
    </p:spTree>
    <p:extLst>
      <p:ext uri="{BB962C8B-B14F-4D97-AF65-F5344CB8AC3E}">
        <p14:creationId xmlns:p14="http://schemas.microsoft.com/office/powerpoint/2010/main" val="2558670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DIGITAL MOTION PROCESSOR (CONT)</a:t>
            </a:r>
          </a:p>
        </p:txBody>
      </p:sp>
      <p:pic>
        <p:nvPicPr>
          <p:cNvPr id="4" name="unibalance_filters">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1815546" y="1796496"/>
            <a:ext cx="8600662" cy="48378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708880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CALIBRAZIONE</a:t>
            </a:r>
          </a:p>
        </p:txBody>
      </p:sp>
      <p:sp>
        <p:nvSpPr>
          <p:cNvPr id="3" name="Segnaposto contenuto 2"/>
          <p:cNvSpPr>
            <a:spLocks noGrp="1"/>
          </p:cNvSpPr>
          <p:nvPr>
            <p:ph idx="1"/>
          </p:nvPr>
        </p:nvSpPr>
        <p:spPr>
          <a:xfrm>
            <a:off x="305973" y="1745696"/>
            <a:ext cx="11506199" cy="4908321"/>
          </a:xfrm>
        </p:spPr>
        <p:txBody>
          <a:bodyPr>
            <a:noAutofit/>
          </a:bodyPr>
          <a:lstStyle/>
          <a:p>
            <a:pPr marL="0" indent="0">
              <a:buNone/>
            </a:pPr>
            <a:r>
              <a:rPr lang="it-IT" sz="2000" dirty="0"/>
              <a:t>Un’operazione fondamentale da effettuare su questo tipo di sensori è la calibrazione, che consiste nel </a:t>
            </a:r>
            <a:r>
              <a:rPr lang="it-IT" sz="2000" b="1" dirty="0"/>
              <a:t>portare a zero le polarizzazioni</a:t>
            </a:r>
            <a:r>
              <a:rPr lang="it-IT" sz="2000" dirty="0"/>
              <a:t> dell’accelerometro e del giroscopio una volta messi in configurazione di riposo.</a:t>
            </a:r>
          </a:p>
          <a:p>
            <a:pPr marL="0" indent="0">
              <a:buNone/>
            </a:pPr>
            <a:r>
              <a:rPr lang="it-IT" sz="2000" dirty="0"/>
              <a:t>Infatti, molti sono i fattori che è necessario compensare, come:</a:t>
            </a:r>
          </a:p>
          <a:p>
            <a:r>
              <a:rPr lang="it-IT" sz="2000" dirty="0"/>
              <a:t>Diverse </a:t>
            </a:r>
            <a:r>
              <a:rPr lang="it-IT" sz="2000" b="1" dirty="0"/>
              <a:t>caratteristiche elettromeccaniche</a:t>
            </a:r>
            <a:r>
              <a:rPr lang="it-IT" sz="2000" dirty="0"/>
              <a:t> di quel particolare chip</a:t>
            </a:r>
          </a:p>
          <a:p>
            <a:r>
              <a:rPr lang="it-IT" sz="2000" b="1" dirty="0"/>
              <a:t>Temperatura</a:t>
            </a:r>
            <a:r>
              <a:rPr lang="it-IT" sz="2000" dirty="0"/>
              <a:t> ambiente</a:t>
            </a:r>
          </a:p>
          <a:p>
            <a:r>
              <a:rPr lang="it-IT" sz="2000" dirty="0"/>
              <a:t>Anomalie del </a:t>
            </a:r>
            <a:r>
              <a:rPr lang="it-IT" sz="2000" b="1" dirty="0"/>
              <a:t>campo gravitazionale</a:t>
            </a:r>
          </a:p>
          <a:p>
            <a:endParaRPr lang="it-IT" sz="2000" b="1" dirty="0"/>
          </a:p>
          <a:p>
            <a:pPr marL="0" indent="0">
              <a:buNone/>
            </a:pPr>
            <a:r>
              <a:rPr lang="it-IT" sz="2000" dirty="0"/>
              <a:t>La procedura che abbiamo adottato in </a:t>
            </a:r>
            <a:r>
              <a:rPr lang="it-IT" sz="2000" i="1" dirty="0" err="1"/>
              <a:t>Unibalance</a:t>
            </a:r>
            <a:r>
              <a:rPr lang="it-IT" sz="2000" dirty="0"/>
              <a:t> è stata la seguente:</a:t>
            </a:r>
          </a:p>
          <a:p>
            <a:pPr>
              <a:spcAft>
                <a:spcPts val="600"/>
              </a:spcAft>
            </a:pPr>
            <a:r>
              <a:rPr lang="it-IT" sz="2000" dirty="0"/>
              <a:t>Posizionato il sensore IMU perfettamente in bolla</a:t>
            </a:r>
          </a:p>
          <a:p>
            <a:pPr>
              <a:spcAft>
                <a:spcPts val="600"/>
              </a:spcAft>
            </a:pPr>
            <a:r>
              <a:rPr lang="it-IT" sz="2000" dirty="0"/>
              <a:t>Lasciato il sensore immobile per 5 minuti per far stabilizzare la temperatura del chip</a:t>
            </a:r>
          </a:p>
          <a:p>
            <a:pPr>
              <a:spcAft>
                <a:spcPts val="600"/>
              </a:spcAft>
            </a:pPr>
            <a:r>
              <a:rPr lang="it-IT" sz="2000" dirty="0"/>
              <a:t>Collezionato 1000 misure successive ottenute da accelerometro e giroscopio</a:t>
            </a:r>
          </a:p>
          <a:p>
            <a:pPr>
              <a:spcAft>
                <a:spcPts val="600"/>
              </a:spcAft>
            </a:pPr>
            <a:r>
              <a:rPr lang="it-IT" sz="2000" dirty="0"/>
              <a:t>Mediato le misure ottenute e compensato tale valore all’interno del </a:t>
            </a:r>
            <a:r>
              <a:rPr lang="it-IT" sz="2000" i="1" dirty="0"/>
              <a:t>firmware</a:t>
            </a:r>
            <a:r>
              <a:rPr lang="it-IT" sz="2000" dirty="0"/>
              <a:t> del bot</a:t>
            </a:r>
          </a:p>
        </p:txBody>
      </p:sp>
      <p:pic>
        <p:nvPicPr>
          <p:cNvPr id="1026" name="Picture 2" descr="http://www.iconshock.com/img_jpg/SOPHISTIQUE/construction/jpg/256/level_icon.jpg"/>
          <p:cNvPicPr>
            <a:picLocks noChangeAspect="1" noChangeArrowheads="1"/>
          </p:cNvPicPr>
          <p:nvPr/>
        </p:nvPicPr>
        <p:blipFill rotWithShape="1">
          <a:blip r:embed="rId2">
            <a:extLst>
              <a:ext uri="{28A0092B-C50C-407E-A947-70E740481C1C}">
                <a14:useLocalDpi xmlns:a14="http://schemas.microsoft.com/office/drawing/2010/main" val="0"/>
              </a:ext>
            </a:extLst>
          </a:blip>
          <a:srcRect t="37401" b="37214"/>
          <a:stretch/>
        </p:blipFill>
        <p:spPr bwMode="auto">
          <a:xfrm>
            <a:off x="8511785" y="3482404"/>
            <a:ext cx="2438400" cy="618978"/>
          </a:xfrm>
          <a:prstGeom prst="rect">
            <a:avLst/>
          </a:prstGeom>
          <a:ln>
            <a:noFill/>
          </a:ln>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269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ALGORITMO DI STABILIZZAZIONE</a:t>
            </a:r>
          </a:p>
        </p:txBody>
      </p:sp>
      <p:sp>
        <p:nvSpPr>
          <p:cNvPr id="3" name="Segnaposto contenuto 2"/>
          <p:cNvSpPr>
            <a:spLocks noGrp="1"/>
          </p:cNvSpPr>
          <p:nvPr>
            <p:ph idx="1"/>
          </p:nvPr>
        </p:nvSpPr>
        <p:spPr>
          <a:xfrm>
            <a:off x="581117" y="3868615"/>
            <a:ext cx="4983479" cy="2665829"/>
          </a:xfrm>
        </p:spPr>
        <p:txBody>
          <a:bodyPr>
            <a:normAutofit/>
          </a:bodyPr>
          <a:lstStyle/>
          <a:p>
            <a:pPr marL="0" indent="0" algn="just">
              <a:buNone/>
            </a:pPr>
            <a:r>
              <a:rPr lang="it-IT" sz="2000" dirty="0"/>
              <a:t>Considerando la vasta diffusione dei controllori PID, abbiamo preferito presentare una </a:t>
            </a:r>
            <a:r>
              <a:rPr lang="it-IT" sz="2000" b="1" dirty="0"/>
              <a:t>veloce trattazione </a:t>
            </a:r>
            <a:r>
              <a:rPr lang="it-IT" sz="2000" dirty="0"/>
              <a:t>dei suoi principi di funzionamento, soffermandoci di più sui dettagli implementativi, che hanno permesso di superare alcuni problemi incontrati nello sviluppo del </a:t>
            </a:r>
            <a:r>
              <a:rPr lang="it-IT" sz="2000" i="1" dirty="0"/>
              <a:t>bot</a:t>
            </a:r>
            <a:r>
              <a:rPr lang="it-IT" sz="2000" dirty="0"/>
              <a:t> quali il </a:t>
            </a:r>
            <a:r>
              <a:rPr lang="it-IT" sz="2000" b="1" i="1" dirty="0"/>
              <a:t>derivate kick</a:t>
            </a:r>
            <a:r>
              <a:rPr lang="it-IT" sz="2000" dirty="0"/>
              <a:t> ed il </a:t>
            </a:r>
            <a:r>
              <a:rPr lang="it-IT" sz="2000" b="1" i="1" dirty="0" err="1"/>
              <a:t>windup</a:t>
            </a:r>
            <a:r>
              <a:rPr lang="it-IT" sz="2000" b="1" i="1" dirty="0"/>
              <a:t> integrale</a:t>
            </a:r>
            <a:r>
              <a:rPr lang="it-IT" sz="2000" dirty="0"/>
              <a:t>.</a:t>
            </a:r>
          </a:p>
        </p:txBody>
      </p:sp>
      <p:pic>
        <p:nvPicPr>
          <p:cNvPr id="2052" name="Picture 4" descr="http://www.xploreautomation.com/wp-content/uploads/2011/06/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041" y="3868615"/>
            <a:ext cx="5347138" cy="24602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CasellaDiTesto 3"/>
          <p:cNvSpPr txBox="1"/>
          <p:nvPr/>
        </p:nvSpPr>
        <p:spPr>
          <a:xfrm>
            <a:off x="581117" y="1837290"/>
            <a:ext cx="10801062" cy="1938992"/>
          </a:xfrm>
          <a:prstGeom prst="rect">
            <a:avLst/>
          </a:prstGeom>
          <a:noFill/>
        </p:spPr>
        <p:txBody>
          <a:bodyPr wrap="square" rtlCol="0">
            <a:spAutoFit/>
          </a:bodyPr>
          <a:lstStyle/>
          <a:p>
            <a:pPr algn="just"/>
            <a:r>
              <a:rPr lang="it-IT" sz="2000" dirty="0"/>
              <a:t>E’ facile rendersi conto che l’applicazione in esame ben si presta ad essere trattata ricorrendo all’utilizzo di un controllore </a:t>
            </a:r>
            <a:r>
              <a:rPr lang="it-IT" sz="2000" b="1" i="1" dirty="0"/>
              <a:t>PID</a:t>
            </a:r>
            <a:r>
              <a:rPr lang="it-IT" sz="2000" dirty="0"/>
              <a:t> (proporzionale integrale derivativo) per il calcolo dell’uscita.</a:t>
            </a:r>
          </a:p>
          <a:p>
            <a:pPr algn="just"/>
            <a:r>
              <a:rPr lang="it-IT" sz="2000" dirty="0"/>
              <a:t>Esso, infatti, pur mantenendo una relativa semplicità d’implementazione ed un </a:t>
            </a:r>
            <a:r>
              <a:rPr lang="it-IT" sz="2000" b="1" dirty="0"/>
              <a:t>basso impatto dal punto di vista computazionale </a:t>
            </a:r>
            <a:r>
              <a:rPr lang="it-IT" sz="2000" dirty="0"/>
              <a:t>(particolare molto importante considerando che stiamo lavorando su dispositivi </a:t>
            </a:r>
            <a:r>
              <a:rPr lang="it-IT" sz="2000" i="1" dirty="0" err="1"/>
              <a:t>constrained</a:t>
            </a:r>
            <a:r>
              <a:rPr lang="it-IT" sz="2000" dirty="0"/>
              <a:t>), offre </a:t>
            </a:r>
            <a:r>
              <a:rPr lang="it-IT" sz="2000" i="1" dirty="0"/>
              <a:t>performance</a:t>
            </a:r>
            <a:r>
              <a:rPr lang="it-IT" sz="2000" dirty="0"/>
              <a:t> in linea con quelle richieste dall’operazione di stabilizzazione.</a:t>
            </a:r>
          </a:p>
        </p:txBody>
      </p:sp>
    </p:spTree>
    <p:extLst>
      <p:ext uri="{BB962C8B-B14F-4D97-AF65-F5344CB8AC3E}">
        <p14:creationId xmlns:p14="http://schemas.microsoft.com/office/powerpoint/2010/main" val="258433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PID</a:t>
            </a:r>
          </a:p>
        </p:txBody>
      </p:sp>
      <p:sp>
        <p:nvSpPr>
          <p:cNvPr id="3" name="Segnaposto contenuto 2"/>
          <p:cNvSpPr>
            <a:spLocks noGrp="1"/>
          </p:cNvSpPr>
          <p:nvPr>
            <p:ph idx="1"/>
          </p:nvPr>
        </p:nvSpPr>
        <p:spPr>
          <a:xfrm>
            <a:off x="685801" y="1645920"/>
            <a:ext cx="10638692" cy="4867422"/>
          </a:xfrm>
        </p:spPr>
        <p:txBody>
          <a:bodyPr>
            <a:normAutofit/>
          </a:bodyPr>
          <a:lstStyle/>
          <a:p>
            <a:pPr marL="0" indent="0" algn="just">
              <a:buNone/>
            </a:pPr>
            <a:r>
              <a:rPr lang="it-IT" sz="2000" dirty="0"/>
              <a:t>Il PID è un controllore in </a:t>
            </a:r>
            <a:r>
              <a:rPr lang="it-IT" sz="2000" b="1" dirty="0"/>
              <a:t>retroazione</a:t>
            </a:r>
            <a:r>
              <a:rPr lang="it-IT" sz="2000" dirty="0"/>
              <a:t> negativa (il valore letto dal sensore sull’uscita viene sottratto al valore di riferimento formando l’</a:t>
            </a:r>
            <a:r>
              <a:rPr lang="it-IT" sz="2000" i="1" dirty="0"/>
              <a:t>errore</a:t>
            </a:r>
            <a:r>
              <a:rPr lang="it-IT" sz="2000" dirty="0"/>
              <a:t>, quantità che si cerca fare tendere a 0) il cui valore di uscita è calcolato come somma di </a:t>
            </a:r>
            <a:r>
              <a:rPr lang="it-IT" sz="2000" b="1" dirty="0"/>
              <a:t>tre contributi</a:t>
            </a:r>
            <a:r>
              <a:rPr lang="it-IT" sz="2000" dirty="0"/>
              <a:t>:</a:t>
            </a:r>
          </a:p>
          <a:p>
            <a:pPr algn="just"/>
            <a:r>
              <a:rPr lang="it-IT" sz="2000" dirty="0"/>
              <a:t>un termine </a:t>
            </a:r>
            <a:r>
              <a:rPr lang="it-IT" sz="2000" b="1" dirty="0"/>
              <a:t>proporzionale</a:t>
            </a:r>
            <a:r>
              <a:rPr lang="it-IT" sz="2000" dirty="0"/>
              <a:t>: maggiore è l’errore in un certo istante maggiore dovrà essere la forza necessaria per compensarlo</a:t>
            </a:r>
          </a:p>
          <a:p>
            <a:pPr algn="just"/>
            <a:r>
              <a:rPr lang="it-IT" sz="2000" dirty="0"/>
              <a:t>un termine </a:t>
            </a:r>
            <a:r>
              <a:rPr lang="it-IT" sz="2000" b="1" dirty="0"/>
              <a:t>integrale</a:t>
            </a:r>
            <a:r>
              <a:rPr lang="it-IT" sz="2000" dirty="0"/>
              <a:t>: valutando la storia passata dell’errore cerca di compensare gli eventuali </a:t>
            </a:r>
            <a:r>
              <a:rPr lang="it-IT" sz="2000" i="1" dirty="0"/>
              <a:t>offset</a:t>
            </a:r>
            <a:r>
              <a:rPr lang="it-IT" sz="2000" dirty="0"/>
              <a:t> di basse frequenze</a:t>
            </a:r>
          </a:p>
          <a:p>
            <a:pPr algn="just"/>
            <a:r>
              <a:rPr lang="it-IT" sz="2000" dirty="0"/>
              <a:t>un termine </a:t>
            </a:r>
            <a:r>
              <a:rPr lang="it-IT" sz="2000" b="1" dirty="0"/>
              <a:t>derivativo</a:t>
            </a:r>
            <a:r>
              <a:rPr lang="it-IT" sz="2000" dirty="0"/>
              <a:t>: serve a smorzare le variazioni più rapide (in alta frequenza) e mitiga i fenomeni di </a:t>
            </a:r>
            <a:r>
              <a:rPr lang="it-IT" sz="2000" i="1" dirty="0" err="1"/>
              <a:t>overshoot</a:t>
            </a:r>
            <a:r>
              <a:rPr lang="it-IT" sz="2000" dirty="0"/>
              <a:t>, causati da </a:t>
            </a:r>
            <a:r>
              <a:rPr lang="it-IT" sz="2000" dirty="0" err="1"/>
              <a:t>sovracorrezioni</a:t>
            </a:r>
            <a:r>
              <a:rPr lang="it-IT" sz="2000" dirty="0"/>
              <a:t> dell’errore da parte del PID</a:t>
            </a:r>
          </a:p>
          <a:p>
            <a:pPr algn="just"/>
            <a:endParaRPr lang="it-IT" sz="2000" dirty="0"/>
          </a:p>
          <a:p>
            <a:pPr marL="0" indent="0" algn="just">
              <a:buNone/>
            </a:pPr>
            <a:r>
              <a:rPr lang="it-IT" sz="2000" dirty="0"/>
              <a:t>Ogni componente deve essere pesato attraverso un opportuno parametro detto </a:t>
            </a:r>
            <a:r>
              <a:rPr lang="it-IT" sz="2000" b="1" i="1" dirty="0"/>
              <a:t>guadagno</a:t>
            </a:r>
            <a:r>
              <a:rPr lang="it-IT" sz="2000" dirty="0"/>
              <a:t>. Ci sono diverse tecniche per stimare i guadagni ottimali, in </a:t>
            </a:r>
            <a:r>
              <a:rPr lang="it-IT" sz="2000" i="1" dirty="0" err="1"/>
              <a:t>Unibalance</a:t>
            </a:r>
            <a:r>
              <a:rPr lang="it-IT" sz="2000" dirty="0"/>
              <a:t> abbiamo impiegato le semplici regole di Ziegler-</a:t>
            </a:r>
            <a:r>
              <a:rPr lang="it-IT" sz="2000" dirty="0" err="1"/>
              <a:t>Nichols</a:t>
            </a:r>
            <a:r>
              <a:rPr lang="it-IT" sz="2000" dirty="0"/>
              <a:t> unite ad una buona dose di </a:t>
            </a:r>
            <a:r>
              <a:rPr lang="it-IT" sz="2000" i="1" dirty="0"/>
              <a:t>trial and </a:t>
            </a:r>
            <a:r>
              <a:rPr lang="it-IT" sz="2000" i="1" dirty="0" err="1"/>
              <a:t>error</a:t>
            </a:r>
            <a:r>
              <a:rPr lang="it-IT" sz="2000" dirty="0"/>
              <a:t>.</a:t>
            </a:r>
          </a:p>
        </p:txBody>
      </p:sp>
      <p:pic>
        <p:nvPicPr>
          <p:cNvPr id="3074" name="Picture 2" descr="http://www.pcbheaven.com/wikipages/images/pidtheory_13133270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5444" y="363781"/>
            <a:ext cx="3375415" cy="110424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40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PID (CONT)</a:t>
            </a:r>
          </a:p>
        </p:txBody>
      </p:sp>
      <p:pic>
        <p:nvPicPr>
          <p:cNvPr id="4" name="Immagine 3"/>
          <p:cNvPicPr>
            <a:picLocks noChangeAspect="1"/>
          </p:cNvPicPr>
          <p:nvPr/>
        </p:nvPicPr>
        <p:blipFill>
          <a:blip r:embed="rId2"/>
          <a:stretch>
            <a:fillRect/>
          </a:stretch>
        </p:blipFill>
        <p:spPr>
          <a:xfrm>
            <a:off x="685801" y="1775791"/>
            <a:ext cx="4137990" cy="4872544"/>
          </a:xfrm>
          <a:prstGeom prst="rect">
            <a:avLst/>
          </a:prstGeom>
          <a:ln>
            <a:noFill/>
          </a:ln>
          <a:effectLst>
            <a:outerShdw blurRad="292100" dist="139700" dir="2700000" algn="tl" rotWithShape="0">
              <a:srgbClr val="333333">
                <a:alpha val="65000"/>
              </a:srgbClr>
            </a:outerShdw>
          </a:effectLst>
        </p:spPr>
      </p:pic>
      <p:sp>
        <p:nvSpPr>
          <p:cNvPr id="5" name="CasellaDiTesto 4"/>
          <p:cNvSpPr txBox="1"/>
          <p:nvPr/>
        </p:nvSpPr>
        <p:spPr>
          <a:xfrm>
            <a:off x="5261112" y="1337733"/>
            <a:ext cx="6347791" cy="5324535"/>
          </a:xfrm>
          <a:prstGeom prst="rect">
            <a:avLst/>
          </a:prstGeom>
          <a:noFill/>
        </p:spPr>
        <p:txBody>
          <a:bodyPr wrap="square" rtlCol="0">
            <a:spAutoFit/>
          </a:bodyPr>
          <a:lstStyle/>
          <a:p>
            <a:pPr algn="just"/>
            <a:r>
              <a:rPr lang="it-IT" sz="2000" dirty="0"/>
              <a:t>Una prima </a:t>
            </a:r>
            <a:r>
              <a:rPr lang="it-IT" sz="2000" b="1" dirty="0"/>
              <a:t>implementazione</a:t>
            </a:r>
            <a:r>
              <a:rPr lang="it-IT" sz="2000" dirty="0"/>
              <a:t> del regolatore appena descritto è riportata a lato.</a:t>
            </a:r>
          </a:p>
          <a:p>
            <a:pPr algn="just"/>
            <a:endParaRPr lang="it-IT" sz="2000" dirty="0"/>
          </a:p>
          <a:p>
            <a:pPr algn="just"/>
            <a:r>
              <a:rPr lang="it-IT" sz="2000" dirty="0"/>
              <a:t>Sfortunatamente è semplice identificare almeno tre problemi che si presenteranno inesorabilmente nella pratica:</a:t>
            </a:r>
          </a:p>
          <a:p>
            <a:pPr marL="342900" indent="-342900" algn="just">
              <a:buFont typeface="Arial" panose="020B0604020202020204" pitchFamily="34" charset="0"/>
              <a:buChar char="•"/>
            </a:pPr>
            <a:r>
              <a:rPr lang="it-IT" sz="2000" b="1" dirty="0"/>
              <a:t>l’intervallo</a:t>
            </a:r>
            <a:r>
              <a:rPr lang="it-IT" sz="2000" dirty="0"/>
              <a:t> di tempo tra un’iterazione e l’altra </a:t>
            </a:r>
            <a:r>
              <a:rPr lang="it-IT" sz="2000" b="1" dirty="0"/>
              <a:t>non è costante </a:t>
            </a:r>
            <a:r>
              <a:rPr lang="it-IT" sz="2000" dirty="0"/>
              <a:t>ma dipende da quando il metodo </a:t>
            </a:r>
            <a:r>
              <a:rPr lang="it-IT" sz="2000" i="1" dirty="0"/>
              <a:t>Compute()</a:t>
            </a:r>
            <a:r>
              <a:rPr lang="it-IT" sz="2000" dirty="0"/>
              <a:t> viene chiamato all’interno del codice principale del </a:t>
            </a:r>
            <a:r>
              <a:rPr lang="it-IT" sz="2000" i="1" dirty="0"/>
              <a:t>bot</a:t>
            </a:r>
            <a:r>
              <a:rPr lang="it-IT" sz="2000" dirty="0"/>
              <a:t>; ciò degrada le performance del PID significativamente</a:t>
            </a:r>
          </a:p>
          <a:p>
            <a:pPr marL="342900" indent="-342900" algn="just">
              <a:buFont typeface="Arial" panose="020B0604020202020204" pitchFamily="34" charset="0"/>
              <a:buChar char="•"/>
            </a:pPr>
            <a:r>
              <a:rPr lang="it-IT" sz="2000" dirty="0"/>
              <a:t>al </a:t>
            </a:r>
            <a:r>
              <a:rPr lang="it-IT" sz="2000" b="1" dirty="0"/>
              <a:t>variare del </a:t>
            </a:r>
            <a:r>
              <a:rPr lang="it-IT" sz="2000" b="1" i="1" dirty="0" err="1"/>
              <a:t>setpoint</a:t>
            </a:r>
            <a:r>
              <a:rPr lang="it-IT" sz="2000" b="1" dirty="0"/>
              <a:t> </a:t>
            </a:r>
            <a:r>
              <a:rPr lang="it-IT" sz="2000" dirty="0"/>
              <a:t>(situazione ricorrente in </a:t>
            </a:r>
            <a:r>
              <a:rPr lang="it-IT" sz="2000" i="1" dirty="0" err="1"/>
              <a:t>Unibalance</a:t>
            </a:r>
            <a:r>
              <a:rPr lang="it-IT" sz="2000" dirty="0"/>
              <a:t> in quanto questo valore è continuamente inviato dallo </a:t>
            </a:r>
            <a:r>
              <a:rPr lang="it-IT" sz="2000" i="1" dirty="0"/>
              <a:t>smartphone</a:t>
            </a:r>
            <a:r>
              <a:rPr lang="it-IT" sz="2000" dirty="0"/>
              <a:t>) il termine derivativo assume valori imprevedibili (</a:t>
            </a:r>
            <a:r>
              <a:rPr lang="it-IT" sz="2000" i="1" dirty="0"/>
              <a:t>derivative kick</a:t>
            </a:r>
            <a:r>
              <a:rPr lang="it-IT" sz="2000" dirty="0"/>
              <a:t>)</a:t>
            </a:r>
          </a:p>
          <a:p>
            <a:pPr marL="342900" indent="-342900" algn="just">
              <a:buFont typeface="Arial" panose="020B0604020202020204" pitchFamily="34" charset="0"/>
              <a:buChar char="•"/>
            </a:pPr>
            <a:r>
              <a:rPr lang="it-IT" sz="2000" dirty="0"/>
              <a:t>l’algoritmo non tiene in considerazione che l’uscita deve essere necessariamente </a:t>
            </a:r>
            <a:r>
              <a:rPr lang="it-IT" sz="2000" b="1" dirty="0"/>
              <a:t>limitata</a:t>
            </a:r>
            <a:r>
              <a:rPr lang="it-IT" sz="2000" dirty="0"/>
              <a:t> in base agli attuatori impiegati (nel nostro caso i due piccoli motori DC)</a:t>
            </a:r>
          </a:p>
        </p:txBody>
      </p:sp>
    </p:spTree>
    <p:extLst>
      <p:ext uri="{BB962C8B-B14F-4D97-AF65-F5344CB8AC3E}">
        <p14:creationId xmlns:p14="http://schemas.microsoft.com/office/powerpoint/2010/main" val="1964664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PID (CONT)</a:t>
            </a:r>
          </a:p>
        </p:txBody>
      </p:sp>
      <p:sp>
        <p:nvSpPr>
          <p:cNvPr id="3" name="Segnaposto contenuto 2"/>
          <p:cNvSpPr>
            <a:spLocks noGrp="1"/>
          </p:cNvSpPr>
          <p:nvPr>
            <p:ph idx="1"/>
          </p:nvPr>
        </p:nvSpPr>
        <p:spPr>
          <a:xfrm>
            <a:off x="685802" y="2142067"/>
            <a:ext cx="4548808" cy="4457516"/>
          </a:xfrm>
        </p:spPr>
        <p:txBody>
          <a:bodyPr>
            <a:normAutofit/>
          </a:bodyPr>
          <a:lstStyle/>
          <a:p>
            <a:pPr marL="0" indent="0" algn="just">
              <a:buNone/>
            </a:pPr>
            <a:r>
              <a:rPr lang="it-IT" sz="2000" dirty="0"/>
              <a:t>Il primo problema può essere risolto in maniera piuttosto semplice aggiungendo un controllo che verifica se il tempo prestabilito tra un’iterazione e l’altra (periodo del PID) </a:t>
            </a:r>
            <a:r>
              <a:rPr lang="it-IT" sz="2000" b="1" dirty="0"/>
              <a:t>è trascorso oppure no</a:t>
            </a:r>
            <a:r>
              <a:rPr lang="it-IT" sz="2000" dirty="0"/>
              <a:t>.</a:t>
            </a:r>
          </a:p>
          <a:p>
            <a:pPr marL="0" indent="0" algn="just">
              <a:buNone/>
            </a:pPr>
            <a:r>
              <a:rPr lang="it-IT" sz="2000" dirty="0"/>
              <a:t>Ovviamente questa modifica richiede che il metodo </a:t>
            </a:r>
            <a:r>
              <a:rPr lang="it-IT" sz="2000" i="1" dirty="0"/>
              <a:t>Compute()</a:t>
            </a:r>
            <a:r>
              <a:rPr lang="it-IT" sz="2000" dirty="0"/>
              <a:t> venga chiamato </a:t>
            </a:r>
            <a:r>
              <a:rPr lang="it-IT" sz="2000" i="1" dirty="0"/>
              <a:t>almeno</a:t>
            </a:r>
            <a:r>
              <a:rPr lang="it-IT" sz="2000" dirty="0"/>
              <a:t> una volta ogni periodo del PID, ma ha il vantaggio di </a:t>
            </a:r>
            <a:r>
              <a:rPr lang="it-IT" sz="2000" b="1" dirty="0"/>
              <a:t>rimuovere la dipendenza dal tempo</a:t>
            </a:r>
            <a:r>
              <a:rPr lang="it-IT" sz="2000" dirty="0"/>
              <a:t> della componente derivativa e integrale, inglobando l’intervallo di tempo direttamente nei guadagni.</a:t>
            </a:r>
          </a:p>
        </p:txBody>
      </p:sp>
      <p:pic>
        <p:nvPicPr>
          <p:cNvPr id="4" name="Immagine 3"/>
          <p:cNvPicPr>
            <a:picLocks noChangeAspect="1"/>
          </p:cNvPicPr>
          <p:nvPr/>
        </p:nvPicPr>
        <p:blipFill>
          <a:blip r:embed="rId2"/>
          <a:stretch>
            <a:fillRect/>
          </a:stretch>
        </p:blipFill>
        <p:spPr>
          <a:xfrm>
            <a:off x="5976799" y="838807"/>
            <a:ext cx="4704452" cy="57607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1778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PID (CONT)</a:t>
            </a:r>
          </a:p>
        </p:txBody>
      </p:sp>
      <p:sp>
        <p:nvSpPr>
          <p:cNvPr id="3" name="Segnaposto contenuto 2"/>
          <p:cNvSpPr>
            <a:spLocks noGrp="1"/>
          </p:cNvSpPr>
          <p:nvPr>
            <p:ph idx="1"/>
          </p:nvPr>
        </p:nvSpPr>
        <p:spPr>
          <a:xfrm>
            <a:off x="4396408" y="1800993"/>
            <a:ext cx="7345017" cy="2282504"/>
          </a:xfrm>
        </p:spPr>
        <p:txBody>
          <a:bodyPr>
            <a:noAutofit/>
          </a:bodyPr>
          <a:lstStyle/>
          <a:p>
            <a:pPr marL="0" indent="0" algn="just">
              <a:buNone/>
            </a:pPr>
            <a:r>
              <a:rPr lang="it-IT" sz="2000" dirty="0"/>
              <a:t>Il secondo problema può essere meglio compreso analizzando l’illustrazione a lato.</a:t>
            </a:r>
          </a:p>
          <a:p>
            <a:pPr marL="0" indent="0" algn="just">
              <a:buNone/>
            </a:pPr>
            <a:r>
              <a:rPr lang="it-IT" sz="2000" dirty="0"/>
              <a:t>Come già detto, un cambio nel </a:t>
            </a:r>
            <a:r>
              <a:rPr lang="it-IT" sz="2000" i="1" dirty="0" err="1"/>
              <a:t>setpoint</a:t>
            </a:r>
            <a:r>
              <a:rPr lang="it-IT" sz="2000" dirty="0"/>
              <a:t> influenza significativamente la derivata dell’errore.</a:t>
            </a:r>
          </a:p>
          <a:p>
            <a:pPr marL="0" indent="0" algn="just">
              <a:buNone/>
            </a:pPr>
            <a:r>
              <a:rPr lang="it-IT" sz="2000" dirty="0"/>
              <a:t>Per risolvere questo problema è possibile modificare il calcolo della componente derivativa in questo modo (trascurando, di fatto, la derivata del </a:t>
            </a:r>
            <a:r>
              <a:rPr lang="it-IT" sz="2000" i="1" dirty="0" err="1"/>
              <a:t>setpoint</a:t>
            </a:r>
            <a:r>
              <a:rPr lang="it-IT" sz="2000" dirty="0"/>
              <a:t>):</a:t>
            </a:r>
          </a:p>
        </p:txBody>
      </p:sp>
      <p:pic>
        <p:nvPicPr>
          <p:cNvPr id="4" name="Immagine 3"/>
          <p:cNvPicPr>
            <a:picLocks noChangeAspect="1"/>
          </p:cNvPicPr>
          <p:nvPr/>
        </p:nvPicPr>
        <p:blipFill>
          <a:blip r:embed="rId2"/>
          <a:stretch>
            <a:fillRect/>
          </a:stretch>
        </p:blipFill>
        <p:spPr>
          <a:xfrm>
            <a:off x="685800" y="1800993"/>
            <a:ext cx="3395870" cy="4729217"/>
          </a:xfrm>
          <a:prstGeom prst="rect">
            <a:avLst/>
          </a:prstGeom>
          <a:ln>
            <a:noFill/>
          </a:ln>
          <a:effectLst>
            <a:outerShdw blurRad="292100" dist="139700" dir="2700000" algn="tl" rotWithShape="0">
              <a:srgbClr val="333333">
                <a:alpha val="65000"/>
              </a:srgbClr>
            </a:outerShdw>
          </a:effectLst>
        </p:spPr>
      </p:pic>
      <p:pic>
        <p:nvPicPr>
          <p:cNvPr id="6" name="Immagine 5"/>
          <p:cNvPicPr>
            <a:picLocks noChangeAspect="1"/>
          </p:cNvPicPr>
          <p:nvPr/>
        </p:nvPicPr>
        <p:blipFill>
          <a:blip r:embed="rId3"/>
          <a:stretch>
            <a:fillRect/>
          </a:stretch>
        </p:blipFill>
        <p:spPr>
          <a:xfrm>
            <a:off x="6980581" y="4568105"/>
            <a:ext cx="2176670" cy="698684"/>
          </a:xfrm>
          <a:prstGeom prst="rect">
            <a:avLst/>
          </a:prstGeom>
          <a:ln>
            <a:noFill/>
          </a:ln>
          <a:effectLst>
            <a:outerShdw blurRad="292100" dist="139700" dir="2700000" algn="tl" rotWithShape="0">
              <a:srgbClr val="333333">
                <a:alpha val="65000"/>
              </a:srgbClr>
            </a:outerShdw>
          </a:effectLst>
        </p:spPr>
      </p:pic>
      <p:sp>
        <p:nvSpPr>
          <p:cNvPr id="11" name="Segnaposto contenuto 2"/>
          <p:cNvSpPr txBox="1">
            <a:spLocks/>
          </p:cNvSpPr>
          <p:nvPr/>
        </p:nvSpPr>
        <p:spPr>
          <a:xfrm>
            <a:off x="4410490" y="5520789"/>
            <a:ext cx="7330935" cy="1014361"/>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just">
              <a:buFont typeface="Arial"/>
              <a:buNone/>
            </a:pPr>
            <a:r>
              <a:rPr lang="it-IT" sz="2000" dirty="0"/>
              <a:t>Questa tecnica è nota come </a:t>
            </a:r>
            <a:r>
              <a:rPr lang="it-IT" sz="2000" b="1" i="1" dirty="0"/>
              <a:t>derivata sulla misura</a:t>
            </a:r>
            <a:r>
              <a:rPr lang="it-IT" sz="2000" dirty="0"/>
              <a:t>, poiché valuta la derivata direttamente sul valore letto dal sensore e non più sull’errore.</a:t>
            </a:r>
          </a:p>
        </p:txBody>
      </p:sp>
    </p:spTree>
    <p:extLst>
      <p:ext uri="{BB962C8B-B14F-4D97-AF65-F5344CB8AC3E}">
        <p14:creationId xmlns:p14="http://schemas.microsoft.com/office/powerpoint/2010/main" val="3600296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PID (CONT)</a:t>
            </a:r>
          </a:p>
        </p:txBody>
      </p:sp>
      <p:sp>
        <p:nvSpPr>
          <p:cNvPr id="3" name="Segnaposto contenuto 2"/>
          <p:cNvSpPr>
            <a:spLocks noGrp="1"/>
          </p:cNvSpPr>
          <p:nvPr>
            <p:ph idx="1"/>
          </p:nvPr>
        </p:nvSpPr>
        <p:spPr>
          <a:xfrm>
            <a:off x="1321908" y="1871017"/>
            <a:ext cx="4866860" cy="1157725"/>
          </a:xfrm>
        </p:spPr>
        <p:txBody>
          <a:bodyPr/>
          <a:lstStyle/>
          <a:p>
            <a:pPr marL="0" indent="0" algn="just">
              <a:buNone/>
            </a:pPr>
            <a:r>
              <a:rPr lang="it-IT" dirty="0"/>
              <a:t>A livello implementativo è sufficiente aggiungere una nuova variabile globale </a:t>
            </a:r>
            <a:r>
              <a:rPr lang="it-IT" i="1" dirty="0" err="1"/>
              <a:t>lastInput</a:t>
            </a:r>
            <a:r>
              <a:rPr lang="it-IT" dirty="0"/>
              <a:t> e modificare leggermente il metodo </a:t>
            </a:r>
            <a:r>
              <a:rPr lang="it-IT" i="1" dirty="0"/>
              <a:t>Compute()</a:t>
            </a:r>
            <a:r>
              <a:rPr lang="it-IT" dirty="0"/>
              <a:t> come segue</a:t>
            </a:r>
          </a:p>
        </p:txBody>
      </p:sp>
      <p:pic>
        <p:nvPicPr>
          <p:cNvPr id="4" name="Immagine 3"/>
          <p:cNvPicPr>
            <a:picLocks noChangeAspect="1"/>
          </p:cNvPicPr>
          <p:nvPr/>
        </p:nvPicPr>
        <p:blipFill>
          <a:blip r:embed="rId2"/>
          <a:stretch>
            <a:fillRect/>
          </a:stretch>
        </p:blipFill>
        <p:spPr>
          <a:xfrm>
            <a:off x="1321907" y="3028742"/>
            <a:ext cx="4866861" cy="3248889"/>
          </a:xfrm>
          <a:prstGeom prst="rect">
            <a:avLst/>
          </a:prstGeom>
          <a:ln>
            <a:noFill/>
          </a:ln>
          <a:effectLst>
            <a:outerShdw blurRad="292100" dist="139700" dir="2700000" algn="tl" rotWithShape="0">
              <a:srgbClr val="333333">
                <a:alpha val="65000"/>
              </a:srgbClr>
            </a:outerShdw>
          </a:effectLst>
        </p:spPr>
      </p:pic>
      <p:pic>
        <p:nvPicPr>
          <p:cNvPr id="5" name="Immagine 4"/>
          <p:cNvPicPr>
            <a:picLocks noChangeAspect="1"/>
          </p:cNvPicPr>
          <p:nvPr/>
        </p:nvPicPr>
        <p:blipFill>
          <a:blip r:embed="rId3"/>
          <a:stretch>
            <a:fillRect/>
          </a:stretch>
        </p:blipFill>
        <p:spPr>
          <a:xfrm>
            <a:off x="6698147" y="1237420"/>
            <a:ext cx="3678307" cy="50402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3260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PID (CONT)</a:t>
            </a:r>
          </a:p>
        </p:txBody>
      </p:sp>
      <p:sp>
        <p:nvSpPr>
          <p:cNvPr id="3" name="Segnaposto contenuto 2"/>
          <p:cNvSpPr>
            <a:spLocks noGrp="1"/>
          </p:cNvSpPr>
          <p:nvPr>
            <p:ph idx="1"/>
          </p:nvPr>
        </p:nvSpPr>
        <p:spPr>
          <a:xfrm>
            <a:off x="4850296" y="848140"/>
            <a:ext cx="6891129" cy="5406886"/>
          </a:xfrm>
        </p:spPr>
        <p:txBody>
          <a:bodyPr>
            <a:noAutofit/>
          </a:bodyPr>
          <a:lstStyle/>
          <a:p>
            <a:pPr marL="0" indent="0" algn="just">
              <a:buNone/>
            </a:pPr>
            <a:r>
              <a:rPr lang="it-IT" sz="2000" dirty="0"/>
              <a:t>Il terzo ed ultimo problema che abbiamo affrontato riguarda il </a:t>
            </a:r>
            <a:r>
              <a:rPr lang="it-IT" sz="2000" i="1" dirty="0" err="1"/>
              <a:t>windup</a:t>
            </a:r>
            <a:r>
              <a:rPr lang="it-IT" sz="2000" dirty="0"/>
              <a:t>; questo effetto si riferisce alla situazione in cui l’</a:t>
            </a:r>
            <a:r>
              <a:rPr lang="it-IT" sz="2000" i="1" dirty="0"/>
              <a:t>output</a:t>
            </a:r>
            <a:r>
              <a:rPr lang="it-IT" sz="2000" dirty="0"/>
              <a:t> raggiunge la condizione di </a:t>
            </a:r>
            <a:r>
              <a:rPr lang="it-IT" sz="2000" b="1" dirty="0"/>
              <a:t>saturazione</a:t>
            </a:r>
            <a:r>
              <a:rPr lang="it-IT" sz="2000" dirty="0"/>
              <a:t> degli attuatori (che si suppongono provvisti di limitatore a valle del PID) ma il regolatore continua a farlo aumentare poiché non ha coscienza del problema. </a:t>
            </a:r>
          </a:p>
          <a:p>
            <a:pPr marL="0" indent="0" algn="just">
              <a:buNone/>
            </a:pPr>
            <a:r>
              <a:rPr lang="it-IT" sz="2000" dirty="0"/>
              <a:t>Questo si traduce in un </a:t>
            </a:r>
            <a:r>
              <a:rPr lang="it-IT" sz="2000" b="1" dirty="0"/>
              <a:t>ritardo di risposta</a:t>
            </a:r>
            <a:r>
              <a:rPr lang="it-IT" sz="2000" dirty="0"/>
              <a:t> nel momento in cui il </a:t>
            </a:r>
            <a:r>
              <a:rPr lang="it-IT" sz="2000" i="1" dirty="0" err="1"/>
              <a:t>setpoint</a:t>
            </a:r>
            <a:r>
              <a:rPr lang="it-IT" sz="2000" dirty="0"/>
              <a:t> viene diminuito, ritardo tanto maggiore quanto più tempo si è protratta la situazione di saturazione.</a:t>
            </a:r>
          </a:p>
          <a:p>
            <a:pPr marL="0" indent="0" algn="just">
              <a:buNone/>
            </a:pPr>
            <a:r>
              <a:rPr lang="it-IT" sz="2000" dirty="0"/>
              <a:t>Per risolvere questo problema si interviene in due punti:</a:t>
            </a:r>
          </a:p>
          <a:p>
            <a:pPr algn="just"/>
            <a:r>
              <a:rPr lang="it-IT" sz="2000" dirty="0"/>
              <a:t>in presenza di saturazione degli attuatori, si </a:t>
            </a:r>
            <a:r>
              <a:rPr lang="it-IT" sz="2000" b="1" dirty="0"/>
              <a:t>impedisce all’integratore di continuare a sommare</a:t>
            </a:r>
            <a:r>
              <a:rPr lang="it-IT" sz="2000" dirty="0"/>
              <a:t> nuovi valori</a:t>
            </a:r>
          </a:p>
          <a:p>
            <a:pPr algn="just"/>
            <a:r>
              <a:rPr lang="it-IT" sz="2000" dirty="0"/>
              <a:t>si fa il </a:t>
            </a:r>
            <a:r>
              <a:rPr lang="it-IT" sz="2000" b="1" i="1" dirty="0" err="1"/>
              <a:t>clamping</a:t>
            </a:r>
            <a:r>
              <a:rPr lang="it-IT" sz="2000" b="1" dirty="0"/>
              <a:t> dell’</a:t>
            </a:r>
            <a:r>
              <a:rPr lang="it-IT" sz="2000" b="1" i="1" dirty="0"/>
              <a:t>output</a:t>
            </a:r>
            <a:r>
              <a:rPr lang="it-IT" sz="2000" dirty="0"/>
              <a:t> in modo tale che neanche le componenti proporzionale e derivativa possano causare il superamento della soglia massima (questo secondo punto è utile solo in assenza di limitatore a valle del PID)</a:t>
            </a:r>
          </a:p>
        </p:txBody>
      </p:sp>
      <p:pic>
        <p:nvPicPr>
          <p:cNvPr id="5" name="Immagine 4"/>
          <p:cNvPicPr>
            <a:picLocks noChangeAspect="1"/>
          </p:cNvPicPr>
          <p:nvPr/>
        </p:nvPicPr>
        <p:blipFill>
          <a:blip r:embed="rId2"/>
          <a:stretch>
            <a:fillRect/>
          </a:stretch>
        </p:blipFill>
        <p:spPr>
          <a:xfrm>
            <a:off x="685801" y="2035385"/>
            <a:ext cx="3846164" cy="4096224"/>
          </a:xfrm>
          <a:prstGeom prst="rect">
            <a:avLst/>
          </a:prstGeom>
        </p:spPr>
      </p:pic>
    </p:spTree>
    <p:extLst>
      <p:ext uri="{BB962C8B-B14F-4D97-AF65-F5344CB8AC3E}">
        <p14:creationId xmlns:p14="http://schemas.microsoft.com/office/powerpoint/2010/main" val="3790474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Componenti chiave</a:t>
            </a:r>
          </a:p>
        </p:txBody>
      </p:sp>
      <p:sp>
        <p:nvSpPr>
          <p:cNvPr id="4" name="Rettangolo arrotondato 3"/>
          <p:cNvSpPr/>
          <p:nvPr/>
        </p:nvSpPr>
        <p:spPr>
          <a:xfrm>
            <a:off x="500058" y="2623075"/>
            <a:ext cx="1843087" cy="12916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SENSORE 6dof</a:t>
            </a:r>
            <a:br>
              <a:rPr lang="it-IT" dirty="0"/>
            </a:br>
            <a:r>
              <a:rPr lang="it-IT" dirty="0"/>
              <a:t>(accelerometro + giroscopio)</a:t>
            </a:r>
          </a:p>
        </p:txBody>
      </p:sp>
      <p:sp>
        <p:nvSpPr>
          <p:cNvPr id="5" name="Rettangolo arrotondato 4"/>
          <p:cNvSpPr/>
          <p:nvPr/>
        </p:nvSpPr>
        <p:spPr>
          <a:xfrm>
            <a:off x="3030533" y="2617254"/>
            <a:ext cx="1843087" cy="12916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UNITA’ DI ELABORAZIONE</a:t>
            </a:r>
          </a:p>
        </p:txBody>
      </p:sp>
      <p:sp>
        <p:nvSpPr>
          <p:cNvPr id="6" name="Rettangolo arrotondato 5"/>
          <p:cNvSpPr/>
          <p:nvPr/>
        </p:nvSpPr>
        <p:spPr>
          <a:xfrm>
            <a:off x="5565770" y="2617254"/>
            <a:ext cx="1460499" cy="12916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DRIVER DEI MOTORI</a:t>
            </a:r>
          </a:p>
        </p:txBody>
      </p:sp>
      <p:sp>
        <p:nvSpPr>
          <p:cNvPr id="7" name="Rettangolo arrotondato 6"/>
          <p:cNvSpPr/>
          <p:nvPr/>
        </p:nvSpPr>
        <p:spPr>
          <a:xfrm>
            <a:off x="7718419" y="2617254"/>
            <a:ext cx="1230356" cy="12916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MOTORI DC</a:t>
            </a:r>
          </a:p>
        </p:txBody>
      </p:sp>
      <p:sp>
        <p:nvSpPr>
          <p:cNvPr id="8" name="Freccia a destra 7"/>
          <p:cNvSpPr/>
          <p:nvPr/>
        </p:nvSpPr>
        <p:spPr>
          <a:xfrm>
            <a:off x="2458239" y="3003149"/>
            <a:ext cx="457200" cy="53154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p>
        </p:txBody>
      </p:sp>
      <p:sp>
        <p:nvSpPr>
          <p:cNvPr id="10" name="Freccia a destra 9"/>
          <p:cNvSpPr/>
          <p:nvPr/>
        </p:nvSpPr>
        <p:spPr>
          <a:xfrm>
            <a:off x="4988714" y="2997328"/>
            <a:ext cx="457200" cy="53154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p>
        </p:txBody>
      </p:sp>
      <p:sp>
        <p:nvSpPr>
          <p:cNvPr id="11" name="Freccia a destra 10"/>
          <p:cNvSpPr/>
          <p:nvPr/>
        </p:nvSpPr>
        <p:spPr>
          <a:xfrm>
            <a:off x="7146125" y="2997328"/>
            <a:ext cx="457200" cy="53154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p>
        </p:txBody>
      </p:sp>
      <p:pic>
        <p:nvPicPr>
          <p:cNvPr id="3074" name="Picture 2" descr="http://robu.in/wp-content/uploads/2014/12/mpu_-_6050_gyro_sens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263" y="4268143"/>
            <a:ext cx="1844675" cy="15792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8" name="Picture 6" descr="http://www.seeedstudio.com/depot/images/113990105%201.jpg"/>
          <p:cNvPicPr>
            <a:picLocks noChangeAspect="1" noChangeArrowheads="1"/>
          </p:cNvPicPr>
          <p:nvPr/>
        </p:nvPicPr>
        <p:blipFill rotWithShape="1">
          <a:blip r:embed="rId3">
            <a:extLst>
              <a:ext uri="{28A0092B-C50C-407E-A947-70E740481C1C}">
                <a14:useLocalDpi xmlns:a14="http://schemas.microsoft.com/office/drawing/2010/main" val="0"/>
              </a:ext>
            </a:extLst>
          </a:blip>
          <a:srcRect l="7952" t="8183" r="7834" b="9247"/>
          <a:stretch/>
        </p:blipFill>
        <p:spPr bwMode="auto">
          <a:xfrm>
            <a:off x="2747937" y="4246277"/>
            <a:ext cx="2144712" cy="15771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80" name="Picture 8" descr="http://cdn.instructables.com/FRW/G225/I2X6RNGT/FRWG225I2X6RNGT.MEDIUM.jpg"/>
          <p:cNvPicPr>
            <a:picLocks noChangeAspect="1" noChangeArrowheads="1"/>
          </p:cNvPicPr>
          <p:nvPr/>
        </p:nvPicPr>
        <p:blipFill rotWithShape="1">
          <a:blip r:embed="rId4">
            <a:extLst>
              <a:ext uri="{28A0092B-C50C-407E-A947-70E740481C1C}">
                <a14:useLocalDpi xmlns:a14="http://schemas.microsoft.com/office/drawing/2010/main" val="0"/>
              </a:ext>
            </a:extLst>
          </a:blip>
          <a:srcRect l="6570" t="2399"/>
          <a:stretch/>
        </p:blipFill>
        <p:spPr bwMode="auto">
          <a:xfrm>
            <a:off x="5537195" y="4246277"/>
            <a:ext cx="1517647" cy="15695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82" name="Picture 10" descr="http://www.modmypi.com/image/cache/data/rpi-products/hacking-and-prototyping/motors-robotics/130-dc-motor-800x60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4725" y="4241437"/>
            <a:ext cx="2074555" cy="15792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Rettangolo arrotondato 16"/>
          <p:cNvSpPr/>
          <p:nvPr/>
        </p:nvSpPr>
        <p:spPr>
          <a:xfrm>
            <a:off x="9640924" y="2617254"/>
            <a:ext cx="1989095" cy="12916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MOTORIDUTTORE</a:t>
            </a:r>
          </a:p>
        </p:txBody>
      </p:sp>
      <p:sp>
        <p:nvSpPr>
          <p:cNvPr id="18" name="Freccia a destra 17"/>
          <p:cNvSpPr/>
          <p:nvPr/>
        </p:nvSpPr>
        <p:spPr>
          <a:xfrm>
            <a:off x="9068631" y="2997328"/>
            <a:ext cx="457200" cy="53154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p>
        </p:txBody>
      </p:sp>
      <p:pic>
        <p:nvPicPr>
          <p:cNvPr id="3084" name="Picture 12" descr="https://lh3.googleusercontent.com/ZU3XPLaCguzyDMZWwcjko8qEyqLbELeKpiZrRyzTrop103zOVHtAc0rJygagnAsTmaC5Mg6jEisftAH7D99tPbyZ94bkxnzQPVxE4uiBubJiwi2ah6iq7FRXipPxWeHNUPMQ0hBKOWWQdUJt1MNWm9sU7zf-VCaokBYhzlNTR2vAhmJ9ItjcgCBU4gmPCpLskMM8OlYV8JjgRT2S1FyPU0jUW7zrmvYuyh5cLbj6Q9FU7Gg0q2tqJwIpR2kE_WIFwSv7XKLwLbSAScAuQ3QNUi5yNvNF1h8W1vAkvLxtAABq6Fmz0hBZ68bM0qqLxeqUQHw_DLR_mrpX3-Gqzt9CKDkHjIftCUKNK0wU2M3I6VRQr7LG2NOlIRtoWIhoL6XOUFoFAcbiCFnikvTuzdAoWFyPchHkeGTFzUd05kH7sKTc3CkpWvuJwy590TVDkt0h824XmN3lbCIB3CNNTjBqOdarCFMCWFwGJGQKHK3CsD2TZoBczsyySXnt_uluqXqeC0VM0sJ4aMcP55Py1UP5s9jCG5ei8P72PgKW1xMWtSpJythhSrzb5UcUbA1u7lhH51rz8RNTuoy1f8WdaFrko3QFRQ=w1186-h667-no"/>
          <p:cNvPicPr>
            <a:picLocks noChangeAspect="1" noChangeArrowheads="1"/>
          </p:cNvPicPr>
          <p:nvPr/>
        </p:nvPicPr>
        <p:blipFill rotWithShape="1">
          <a:blip r:embed="rId6">
            <a:extLst>
              <a:ext uri="{28A0092B-C50C-407E-A947-70E740481C1C}">
                <a14:useLocalDpi xmlns:a14="http://schemas.microsoft.com/office/drawing/2010/main" val="0"/>
              </a:ext>
            </a:extLst>
          </a:blip>
          <a:srcRect l="34162" t="49550" r="50281" b="21889"/>
          <a:stretch/>
        </p:blipFill>
        <p:spPr bwMode="auto">
          <a:xfrm>
            <a:off x="9913953" y="4235751"/>
            <a:ext cx="1530336" cy="15801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5575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PID (CONT)</a:t>
            </a:r>
          </a:p>
        </p:txBody>
      </p:sp>
      <p:sp>
        <p:nvSpPr>
          <p:cNvPr id="3" name="Segnaposto contenuto 2"/>
          <p:cNvSpPr>
            <a:spLocks noGrp="1"/>
          </p:cNvSpPr>
          <p:nvPr>
            <p:ph idx="1"/>
          </p:nvPr>
        </p:nvSpPr>
        <p:spPr>
          <a:xfrm>
            <a:off x="5867403" y="1208710"/>
            <a:ext cx="4177744" cy="1157725"/>
          </a:xfrm>
        </p:spPr>
        <p:txBody>
          <a:bodyPr/>
          <a:lstStyle/>
          <a:p>
            <a:pPr marL="0" indent="0" algn="just">
              <a:buNone/>
            </a:pPr>
            <a:r>
              <a:rPr lang="it-IT" dirty="0"/>
              <a:t>A livello implementativo si aggiungono due variabili globali (</a:t>
            </a:r>
            <a:r>
              <a:rPr lang="it-IT" i="1" dirty="0" err="1"/>
              <a:t>outMin</a:t>
            </a:r>
            <a:r>
              <a:rPr lang="it-IT" dirty="0"/>
              <a:t> e </a:t>
            </a:r>
            <a:r>
              <a:rPr lang="it-IT" i="1" dirty="0" err="1"/>
              <a:t>outMax</a:t>
            </a:r>
            <a:r>
              <a:rPr lang="it-IT" dirty="0"/>
              <a:t>) e si modifica il metodo </a:t>
            </a:r>
            <a:r>
              <a:rPr lang="it-IT" i="1" dirty="0"/>
              <a:t>Compute()</a:t>
            </a:r>
            <a:r>
              <a:rPr lang="it-IT" dirty="0"/>
              <a:t> come segue</a:t>
            </a:r>
            <a:endParaRPr lang="it-IT" i="1" dirty="0"/>
          </a:p>
        </p:txBody>
      </p:sp>
      <p:pic>
        <p:nvPicPr>
          <p:cNvPr id="6" name="Immagine 5"/>
          <p:cNvPicPr>
            <a:picLocks noChangeAspect="1"/>
          </p:cNvPicPr>
          <p:nvPr/>
        </p:nvPicPr>
        <p:blipFill>
          <a:blip r:embed="rId2"/>
          <a:stretch>
            <a:fillRect/>
          </a:stretch>
        </p:blipFill>
        <p:spPr>
          <a:xfrm>
            <a:off x="5867403" y="2366435"/>
            <a:ext cx="4178532" cy="3778193"/>
          </a:xfrm>
          <a:prstGeom prst="rect">
            <a:avLst/>
          </a:prstGeom>
          <a:ln>
            <a:noFill/>
          </a:ln>
          <a:effectLst>
            <a:outerShdw blurRad="292100" dist="139700" dir="2700000" algn="tl" rotWithShape="0">
              <a:srgbClr val="333333">
                <a:alpha val="65000"/>
              </a:srgbClr>
            </a:outerShdw>
          </a:effectLst>
        </p:spPr>
      </p:pic>
      <p:grpSp>
        <p:nvGrpSpPr>
          <p:cNvPr id="9" name="Gruppo 8"/>
          <p:cNvGrpSpPr/>
          <p:nvPr/>
        </p:nvGrpSpPr>
        <p:grpSpPr>
          <a:xfrm>
            <a:off x="1721610" y="2366434"/>
            <a:ext cx="3605765" cy="3778193"/>
            <a:chOff x="6777658" y="1738496"/>
            <a:chExt cx="3009900" cy="3153834"/>
          </a:xfrm>
        </p:grpSpPr>
        <p:pic>
          <p:nvPicPr>
            <p:cNvPr id="7" name="Immagine 6"/>
            <p:cNvPicPr>
              <a:picLocks noChangeAspect="1"/>
            </p:cNvPicPr>
            <p:nvPr/>
          </p:nvPicPr>
          <p:blipFill>
            <a:blip r:embed="rId3"/>
            <a:stretch>
              <a:fillRect/>
            </a:stretch>
          </p:blipFill>
          <p:spPr>
            <a:xfrm>
              <a:off x="6777658" y="1738496"/>
              <a:ext cx="3009900" cy="1685925"/>
            </a:xfrm>
            <a:prstGeom prst="rect">
              <a:avLst/>
            </a:prstGeom>
            <a:ln>
              <a:noFill/>
            </a:ln>
            <a:effectLst>
              <a:outerShdw blurRad="292100" dist="139700" dir="2700000" algn="tl" rotWithShape="0">
                <a:srgbClr val="333333">
                  <a:alpha val="65000"/>
                </a:srgbClr>
              </a:outerShdw>
            </a:effectLst>
          </p:spPr>
        </p:pic>
        <p:pic>
          <p:nvPicPr>
            <p:cNvPr id="8" name="Immagine 7"/>
            <p:cNvPicPr>
              <a:picLocks noChangeAspect="1"/>
            </p:cNvPicPr>
            <p:nvPr/>
          </p:nvPicPr>
          <p:blipFill>
            <a:blip r:embed="rId4"/>
            <a:stretch>
              <a:fillRect/>
            </a:stretch>
          </p:blipFill>
          <p:spPr>
            <a:xfrm>
              <a:off x="6777658" y="3387380"/>
              <a:ext cx="3009900" cy="150495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418777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ARCHITETTURA del firmware</a:t>
            </a:r>
          </a:p>
        </p:txBody>
      </p:sp>
      <p:sp>
        <p:nvSpPr>
          <p:cNvPr id="3" name="Segnaposto contenuto 2"/>
          <p:cNvSpPr>
            <a:spLocks noGrp="1"/>
          </p:cNvSpPr>
          <p:nvPr>
            <p:ph idx="1"/>
          </p:nvPr>
        </p:nvSpPr>
        <p:spPr>
          <a:xfrm>
            <a:off x="397565" y="2399258"/>
            <a:ext cx="4744279" cy="3918583"/>
          </a:xfrm>
        </p:spPr>
        <p:txBody>
          <a:bodyPr>
            <a:normAutofit/>
          </a:bodyPr>
          <a:lstStyle/>
          <a:p>
            <a:pPr marL="0" indent="0" algn="just">
              <a:buNone/>
            </a:pPr>
            <a:r>
              <a:rPr lang="it-IT" sz="2000" dirty="0"/>
              <a:t>Una volta completati i blocchi fondamentali di stima dell’inclinazione e di regolazione dell’uscita siamo pronti per presentare lo </a:t>
            </a:r>
            <a:r>
              <a:rPr lang="it-IT" sz="2000" b="1" dirty="0"/>
              <a:t>pseudocodice</a:t>
            </a:r>
            <a:r>
              <a:rPr lang="it-IT" sz="2000" dirty="0"/>
              <a:t> che anima </a:t>
            </a:r>
            <a:r>
              <a:rPr lang="it-IT" sz="2000" i="1" dirty="0" err="1"/>
              <a:t>Unibalance</a:t>
            </a:r>
            <a:r>
              <a:rPr lang="it-IT" sz="2000" dirty="0"/>
              <a:t> (il codice completo viene fornito a corredo di questa presentazione).</a:t>
            </a:r>
          </a:p>
          <a:p>
            <a:pPr marL="0" indent="0" algn="just">
              <a:buNone/>
            </a:pPr>
            <a:endParaRPr lang="it-IT" sz="2000" dirty="0"/>
          </a:p>
          <a:p>
            <a:pPr marL="0" indent="0" algn="just">
              <a:buNone/>
            </a:pPr>
            <a:r>
              <a:rPr lang="it-IT" sz="2000" dirty="0"/>
              <a:t>Vediamo inizialmente la fase di </a:t>
            </a:r>
            <a:r>
              <a:rPr lang="it-IT" sz="2000" b="1" dirty="0"/>
              <a:t>setup</a:t>
            </a:r>
            <a:r>
              <a:rPr lang="it-IT" sz="2000" dirty="0"/>
              <a:t> del dispositivo.</a:t>
            </a:r>
          </a:p>
          <a:p>
            <a:pPr marL="0" indent="0" algn="just">
              <a:buNone/>
            </a:pPr>
            <a:r>
              <a:rPr lang="it-IT" sz="2000" dirty="0"/>
              <a:t>La comunicazione di rete verrà dettagliata in seguito.</a:t>
            </a:r>
          </a:p>
        </p:txBody>
      </p:sp>
      <p:pic>
        <p:nvPicPr>
          <p:cNvPr id="4098" name="Picture 2" descr="http://icons.iconarchive.com/icons/paomedia/small-n-flat/1024/file-code-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9730" y="862350"/>
            <a:ext cx="1536908" cy="1536908"/>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p:cNvPicPr>
            <a:picLocks noChangeAspect="1"/>
          </p:cNvPicPr>
          <p:nvPr/>
        </p:nvPicPr>
        <p:blipFill>
          <a:blip r:embed="rId3"/>
          <a:stretch>
            <a:fillRect/>
          </a:stretch>
        </p:blipFill>
        <p:spPr>
          <a:xfrm>
            <a:off x="5485297" y="2732648"/>
            <a:ext cx="5871816" cy="358423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122406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ARCHITETTURA del firmware</a:t>
            </a:r>
          </a:p>
        </p:txBody>
      </p:sp>
      <p:sp>
        <p:nvSpPr>
          <p:cNvPr id="3" name="Segnaposto contenuto 2"/>
          <p:cNvSpPr>
            <a:spLocks noGrp="1"/>
          </p:cNvSpPr>
          <p:nvPr>
            <p:ph idx="1"/>
          </p:nvPr>
        </p:nvSpPr>
        <p:spPr>
          <a:xfrm>
            <a:off x="397565" y="2399258"/>
            <a:ext cx="4744279" cy="2244180"/>
          </a:xfrm>
        </p:spPr>
        <p:txBody>
          <a:bodyPr>
            <a:normAutofit/>
          </a:bodyPr>
          <a:lstStyle/>
          <a:p>
            <a:pPr marL="0" indent="0" algn="just">
              <a:buNone/>
            </a:pPr>
            <a:r>
              <a:rPr lang="it-IT" sz="2000" dirty="0"/>
              <a:t>Il resto del codice viene eseguito in un </a:t>
            </a:r>
            <a:r>
              <a:rPr lang="it-IT" sz="2000" b="1" dirty="0"/>
              <a:t>ciclo infinito</a:t>
            </a:r>
            <a:r>
              <a:rPr lang="it-IT" sz="2000" dirty="0"/>
              <a:t> che termina con l’aggiornamento del firmware o con lo spegnimento del dispositivo.</a:t>
            </a:r>
          </a:p>
          <a:p>
            <a:pPr marL="0" indent="0" algn="just">
              <a:buNone/>
            </a:pPr>
            <a:r>
              <a:rPr lang="it-IT" sz="2000" dirty="0"/>
              <a:t>L’interfaccia di </a:t>
            </a:r>
            <a:r>
              <a:rPr lang="it-IT" sz="2000" b="1" dirty="0"/>
              <a:t>debug</a:t>
            </a:r>
            <a:r>
              <a:rPr lang="it-IT" sz="2000" dirty="0"/>
              <a:t> sarà dettagliata a breve</a:t>
            </a:r>
          </a:p>
        </p:txBody>
      </p:sp>
      <p:pic>
        <p:nvPicPr>
          <p:cNvPr id="4098" name="Picture 2" descr="http://icons.iconarchive.com/icons/paomedia/small-n-flat/1024/file-code-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580" y="4778167"/>
            <a:ext cx="1536908" cy="1536908"/>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p:cNvPicPr>
            <a:picLocks noChangeAspect="1"/>
          </p:cNvPicPr>
          <p:nvPr/>
        </p:nvPicPr>
        <p:blipFill>
          <a:blip r:embed="rId3"/>
          <a:stretch>
            <a:fillRect/>
          </a:stretch>
        </p:blipFill>
        <p:spPr>
          <a:xfrm>
            <a:off x="5359468" y="1762539"/>
            <a:ext cx="6214101" cy="478007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4239992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COMUNICAZIONE WIRELESS</a:t>
            </a:r>
          </a:p>
        </p:txBody>
      </p:sp>
      <p:pic>
        <p:nvPicPr>
          <p:cNvPr id="1026" name="Picture 2" descr="smartphone wifi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3074" y="2065867"/>
            <a:ext cx="1606964" cy="16069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aptop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6" y="3672831"/>
            <a:ext cx="1606964" cy="1606964"/>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p:cNvPicPr>
            <a:picLocks noChangeAspect="1"/>
          </p:cNvPicPr>
          <p:nvPr/>
        </p:nvPicPr>
        <p:blipFill>
          <a:blip r:embed="rId4"/>
          <a:stretch>
            <a:fillRect/>
          </a:stretch>
        </p:blipFill>
        <p:spPr>
          <a:xfrm>
            <a:off x="8574294" y="3672831"/>
            <a:ext cx="1520995" cy="16069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7" name="Connettore 2 6"/>
          <p:cNvCxnSpPr/>
          <p:nvPr/>
        </p:nvCxnSpPr>
        <p:spPr>
          <a:xfrm flipV="1">
            <a:off x="3803374" y="2968487"/>
            <a:ext cx="1166191" cy="993913"/>
          </a:xfrm>
          <a:prstGeom prst="straightConnector1">
            <a:avLst/>
          </a:prstGeom>
          <a:ln w="7620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Connettore 2 9"/>
          <p:cNvCxnSpPr/>
          <p:nvPr/>
        </p:nvCxnSpPr>
        <p:spPr>
          <a:xfrm flipH="1" flipV="1">
            <a:off x="6930887" y="2968487"/>
            <a:ext cx="1179996" cy="901148"/>
          </a:xfrm>
          <a:prstGeom prst="straightConnector1">
            <a:avLst/>
          </a:prstGeom>
          <a:ln w="7620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Arco 12"/>
          <p:cNvSpPr/>
          <p:nvPr/>
        </p:nvSpPr>
        <p:spPr>
          <a:xfrm>
            <a:off x="4918367" y="1981200"/>
            <a:ext cx="4416424" cy="2875721"/>
          </a:xfrm>
          <a:prstGeom prst="arc">
            <a:avLst>
              <a:gd name="adj1" fmla="val 15330786"/>
              <a:gd name="adj2" fmla="val 0"/>
            </a:avLst>
          </a:prstGeom>
          <a:ln w="7620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6" name="Arco 15"/>
          <p:cNvSpPr/>
          <p:nvPr/>
        </p:nvSpPr>
        <p:spPr>
          <a:xfrm flipV="1">
            <a:off x="3763755" y="4619256"/>
            <a:ext cx="4416424" cy="940905"/>
          </a:xfrm>
          <a:prstGeom prst="arc">
            <a:avLst>
              <a:gd name="adj1" fmla="val 11222573"/>
              <a:gd name="adj2" fmla="val 0"/>
            </a:avLst>
          </a:prstGeom>
          <a:ln w="7620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7" name="Arco 16"/>
          <p:cNvSpPr/>
          <p:nvPr/>
        </p:nvSpPr>
        <p:spPr>
          <a:xfrm flipV="1">
            <a:off x="2787858" y="4802485"/>
            <a:ext cx="6367584" cy="1364972"/>
          </a:xfrm>
          <a:prstGeom prst="arc">
            <a:avLst>
              <a:gd name="adj1" fmla="val 10809876"/>
              <a:gd name="adj2" fmla="val 0"/>
            </a:avLst>
          </a:prstGeom>
          <a:ln w="762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CasellaDiTesto 13"/>
          <p:cNvSpPr txBox="1"/>
          <p:nvPr/>
        </p:nvSpPr>
        <p:spPr>
          <a:xfrm>
            <a:off x="8503064" y="1277960"/>
            <a:ext cx="1126434" cy="923330"/>
          </a:xfrm>
          <a:prstGeom prst="rect">
            <a:avLst/>
          </a:prstGeom>
          <a:noFill/>
        </p:spPr>
        <p:txBody>
          <a:bodyPr wrap="square" rtlCol="0">
            <a:spAutoFit/>
          </a:bodyPr>
          <a:lstStyle/>
          <a:p>
            <a:r>
              <a:rPr lang="it-IT" dirty="0">
                <a:solidFill>
                  <a:srgbClr val="92D050"/>
                </a:solidFill>
              </a:rPr>
              <a:t>REMOTE CONTROL (UDP)</a:t>
            </a:r>
          </a:p>
        </p:txBody>
      </p:sp>
      <p:sp>
        <p:nvSpPr>
          <p:cNvPr id="19" name="CasellaDiTesto 18"/>
          <p:cNvSpPr txBox="1"/>
          <p:nvPr/>
        </p:nvSpPr>
        <p:spPr>
          <a:xfrm>
            <a:off x="4502253" y="4960801"/>
            <a:ext cx="3028605" cy="369332"/>
          </a:xfrm>
          <a:prstGeom prst="rect">
            <a:avLst/>
          </a:prstGeom>
          <a:noFill/>
        </p:spPr>
        <p:txBody>
          <a:bodyPr wrap="square" rtlCol="0">
            <a:spAutoFit/>
          </a:bodyPr>
          <a:lstStyle/>
          <a:p>
            <a:r>
              <a:rPr lang="it-IT" dirty="0">
                <a:solidFill>
                  <a:srgbClr val="92D050"/>
                </a:solidFill>
              </a:rPr>
              <a:t>OTA FIRMWARE UPDATE (TCP)</a:t>
            </a:r>
          </a:p>
        </p:txBody>
      </p:sp>
      <p:sp>
        <p:nvSpPr>
          <p:cNvPr id="20" name="CasellaDiTesto 19"/>
          <p:cNvSpPr txBox="1"/>
          <p:nvPr/>
        </p:nvSpPr>
        <p:spPr>
          <a:xfrm>
            <a:off x="4790304" y="6271337"/>
            <a:ext cx="2362691" cy="369332"/>
          </a:xfrm>
          <a:prstGeom prst="rect">
            <a:avLst/>
          </a:prstGeom>
          <a:noFill/>
        </p:spPr>
        <p:txBody>
          <a:bodyPr wrap="square" rtlCol="0">
            <a:spAutoFit/>
          </a:bodyPr>
          <a:lstStyle/>
          <a:p>
            <a:r>
              <a:rPr lang="it-IT" dirty="0">
                <a:solidFill>
                  <a:srgbClr val="92D050"/>
                </a:solidFill>
              </a:rPr>
              <a:t>DEBUG CONSOLE (TCP)</a:t>
            </a:r>
          </a:p>
        </p:txBody>
      </p:sp>
      <p:sp>
        <p:nvSpPr>
          <p:cNvPr id="21" name="CasellaDiTesto 20"/>
          <p:cNvSpPr txBox="1"/>
          <p:nvPr/>
        </p:nvSpPr>
        <p:spPr>
          <a:xfrm>
            <a:off x="2165488" y="3343256"/>
            <a:ext cx="1343179" cy="369332"/>
          </a:xfrm>
          <a:prstGeom prst="rect">
            <a:avLst/>
          </a:prstGeom>
          <a:noFill/>
        </p:spPr>
        <p:txBody>
          <a:bodyPr wrap="square" rtlCol="0">
            <a:spAutoFit/>
          </a:bodyPr>
          <a:lstStyle/>
          <a:p>
            <a:r>
              <a:rPr lang="it-IT" dirty="0" err="1">
                <a:solidFill>
                  <a:srgbClr val="FFC000"/>
                </a:solidFill>
              </a:rPr>
              <a:t>WiFi</a:t>
            </a:r>
            <a:r>
              <a:rPr lang="it-IT" dirty="0">
                <a:solidFill>
                  <a:srgbClr val="FFC000"/>
                </a:solidFill>
              </a:rPr>
              <a:t> CLIENT</a:t>
            </a:r>
          </a:p>
        </p:txBody>
      </p:sp>
      <p:sp>
        <p:nvSpPr>
          <p:cNvPr id="22" name="CasellaDiTesto 21"/>
          <p:cNvSpPr txBox="1"/>
          <p:nvPr/>
        </p:nvSpPr>
        <p:spPr>
          <a:xfrm>
            <a:off x="10145636" y="4291647"/>
            <a:ext cx="1343179" cy="369332"/>
          </a:xfrm>
          <a:prstGeom prst="rect">
            <a:avLst/>
          </a:prstGeom>
          <a:noFill/>
        </p:spPr>
        <p:txBody>
          <a:bodyPr wrap="square" rtlCol="0">
            <a:spAutoFit/>
          </a:bodyPr>
          <a:lstStyle/>
          <a:p>
            <a:r>
              <a:rPr lang="it-IT" dirty="0" err="1">
                <a:solidFill>
                  <a:srgbClr val="FFC000"/>
                </a:solidFill>
              </a:rPr>
              <a:t>WiFi</a:t>
            </a:r>
            <a:r>
              <a:rPr lang="it-IT" dirty="0">
                <a:solidFill>
                  <a:srgbClr val="FFC000"/>
                </a:solidFill>
              </a:rPr>
              <a:t> CLIENT</a:t>
            </a:r>
          </a:p>
        </p:txBody>
      </p:sp>
      <p:sp>
        <p:nvSpPr>
          <p:cNvPr id="23" name="CasellaDiTesto 22"/>
          <p:cNvSpPr txBox="1"/>
          <p:nvPr/>
        </p:nvSpPr>
        <p:spPr>
          <a:xfrm>
            <a:off x="5473382" y="3722535"/>
            <a:ext cx="996533" cy="369332"/>
          </a:xfrm>
          <a:prstGeom prst="rect">
            <a:avLst/>
          </a:prstGeom>
          <a:noFill/>
        </p:spPr>
        <p:txBody>
          <a:bodyPr wrap="square" rtlCol="0">
            <a:spAutoFit/>
          </a:bodyPr>
          <a:lstStyle/>
          <a:p>
            <a:r>
              <a:rPr lang="it-IT" dirty="0" err="1">
                <a:solidFill>
                  <a:srgbClr val="FFC000"/>
                </a:solidFill>
              </a:rPr>
              <a:t>WiFi</a:t>
            </a:r>
            <a:r>
              <a:rPr lang="it-IT" dirty="0">
                <a:solidFill>
                  <a:srgbClr val="FFC000"/>
                </a:solidFill>
              </a:rPr>
              <a:t> AP</a:t>
            </a:r>
          </a:p>
        </p:txBody>
      </p:sp>
    </p:spTree>
    <p:extLst>
      <p:ext uri="{BB962C8B-B14F-4D97-AF65-F5344CB8AC3E}">
        <p14:creationId xmlns:p14="http://schemas.microsoft.com/office/powerpoint/2010/main" val="13516688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COMUNICAZIONE WIRELESS (CONT)</a:t>
            </a:r>
          </a:p>
        </p:txBody>
      </p:sp>
      <p:sp>
        <p:nvSpPr>
          <p:cNvPr id="3" name="CasellaDiTesto 2"/>
          <p:cNvSpPr txBox="1"/>
          <p:nvPr/>
        </p:nvSpPr>
        <p:spPr>
          <a:xfrm>
            <a:off x="1086678" y="2065867"/>
            <a:ext cx="7116417" cy="4093428"/>
          </a:xfrm>
          <a:prstGeom prst="rect">
            <a:avLst/>
          </a:prstGeom>
          <a:noFill/>
        </p:spPr>
        <p:txBody>
          <a:bodyPr wrap="square" rtlCol="0">
            <a:spAutoFit/>
          </a:bodyPr>
          <a:lstStyle/>
          <a:p>
            <a:pPr algn="just"/>
            <a:r>
              <a:rPr lang="it-IT" sz="2000" dirty="0"/>
              <a:t>L’architettura </a:t>
            </a:r>
            <a:r>
              <a:rPr lang="it-IT" sz="2000" i="1" dirty="0"/>
              <a:t>wireless</a:t>
            </a:r>
            <a:r>
              <a:rPr lang="it-IT" sz="2000" dirty="0"/>
              <a:t> di </a:t>
            </a:r>
            <a:r>
              <a:rPr lang="it-IT" sz="2000" i="1" dirty="0" err="1"/>
              <a:t>Unibalance</a:t>
            </a:r>
            <a:r>
              <a:rPr lang="it-IT" sz="2000" dirty="0"/>
              <a:t> si basa su tre dispositivi che comunicano tra loro tramite il protocollo </a:t>
            </a:r>
            <a:r>
              <a:rPr lang="it-IT" sz="2000" b="1" i="1" dirty="0" err="1"/>
              <a:t>WiFi</a:t>
            </a:r>
            <a:r>
              <a:rPr lang="it-IT" sz="2000" b="1" i="1" dirty="0"/>
              <a:t> 802.11</a:t>
            </a:r>
            <a:endParaRPr lang="it-IT" sz="2000" dirty="0"/>
          </a:p>
          <a:p>
            <a:pPr marL="285750" indent="-285750" algn="just">
              <a:buFont typeface="Arial" panose="020B0604020202020204" pitchFamily="34" charset="0"/>
              <a:buChar char="•"/>
            </a:pPr>
            <a:r>
              <a:rPr lang="it-IT" sz="2000" dirty="0"/>
              <a:t>uno </a:t>
            </a:r>
            <a:r>
              <a:rPr lang="it-IT" sz="2000" b="1" dirty="0"/>
              <a:t>smartphone</a:t>
            </a:r>
            <a:r>
              <a:rPr lang="it-IT" sz="2000" dirty="0"/>
              <a:t> (in modalità </a:t>
            </a:r>
            <a:r>
              <a:rPr lang="it-IT" sz="2000" i="1" dirty="0" err="1"/>
              <a:t>access</a:t>
            </a:r>
            <a:r>
              <a:rPr lang="it-IT" sz="2000" i="1" dirty="0"/>
              <a:t> </a:t>
            </a:r>
            <a:r>
              <a:rPr lang="it-IT" sz="2000" i="1" dirty="0" err="1"/>
              <a:t>point</a:t>
            </a:r>
            <a:r>
              <a:rPr lang="it-IT" sz="2000" dirty="0"/>
              <a:t>) che funge da nodo d’interconnessione e da dispositivo di controllo remoto del </a:t>
            </a:r>
            <a:r>
              <a:rPr lang="it-IT" sz="2000" i="1" dirty="0"/>
              <a:t>bot</a:t>
            </a:r>
            <a:endParaRPr lang="it-IT" sz="2000" dirty="0"/>
          </a:p>
          <a:p>
            <a:pPr marL="285750" indent="-285750" algn="just">
              <a:buFont typeface="Arial" panose="020B0604020202020204" pitchFamily="34" charset="0"/>
              <a:buChar char="•"/>
            </a:pPr>
            <a:r>
              <a:rPr lang="it-IT" sz="2000" dirty="0"/>
              <a:t>un </a:t>
            </a:r>
            <a:r>
              <a:rPr lang="it-IT" sz="2000" b="1" dirty="0"/>
              <a:t>computer</a:t>
            </a:r>
            <a:r>
              <a:rPr lang="it-IT" sz="2000" dirty="0"/>
              <a:t> che funge da interfaccia di diagnostica e programmazione</a:t>
            </a:r>
          </a:p>
          <a:p>
            <a:pPr marL="285750" indent="-285750" algn="just">
              <a:buFont typeface="Arial" panose="020B0604020202020204" pitchFamily="34" charset="0"/>
              <a:buChar char="•"/>
            </a:pPr>
            <a:r>
              <a:rPr lang="it-IT" sz="2000" dirty="0"/>
              <a:t>il </a:t>
            </a:r>
            <a:r>
              <a:rPr lang="it-IT" sz="2000" b="1" i="1" dirty="0"/>
              <a:t>bot </a:t>
            </a:r>
            <a:r>
              <a:rPr lang="it-IT" sz="2000" i="1" dirty="0" err="1"/>
              <a:t>Unibalance</a:t>
            </a:r>
            <a:endParaRPr lang="it-IT" sz="2000" i="1" dirty="0"/>
          </a:p>
          <a:p>
            <a:pPr marL="285750" indent="-285750" algn="just">
              <a:buFont typeface="Arial" panose="020B0604020202020204" pitchFamily="34" charset="0"/>
              <a:buChar char="•"/>
            </a:pPr>
            <a:endParaRPr lang="it-IT" sz="2000" i="1" dirty="0"/>
          </a:p>
          <a:p>
            <a:pPr algn="just"/>
            <a:r>
              <a:rPr lang="it-IT" sz="2000" dirty="0"/>
              <a:t>Una caratteristica particolare del sistema è quella di poter </a:t>
            </a:r>
            <a:r>
              <a:rPr lang="it-IT" sz="2000" b="1" dirty="0"/>
              <a:t>aggiornare il firmware del </a:t>
            </a:r>
            <a:r>
              <a:rPr lang="it-IT" sz="2000" b="1" i="1" dirty="0"/>
              <a:t>robot</a:t>
            </a:r>
            <a:r>
              <a:rPr lang="it-IT" sz="2000" b="1" dirty="0"/>
              <a:t> da remoto</a:t>
            </a:r>
            <a:r>
              <a:rPr lang="it-IT" sz="2000" dirty="0"/>
              <a:t> in modalità </a:t>
            </a:r>
            <a:r>
              <a:rPr lang="it-IT" sz="2000" i="1" dirty="0"/>
              <a:t>OTA</a:t>
            </a:r>
            <a:r>
              <a:rPr lang="it-IT" sz="2000" dirty="0"/>
              <a:t> (</a:t>
            </a:r>
            <a:r>
              <a:rPr lang="it-IT" sz="2000" i="1" dirty="0"/>
              <a:t>over the air</a:t>
            </a:r>
            <a:r>
              <a:rPr lang="it-IT" sz="2000" dirty="0"/>
              <a:t>), funzionalità che si è rivelata estremamente utile durante le fasi di sperimentazione e </a:t>
            </a:r>
            <a:r>
              <a:rPr lang="it-IT" sz="2000" i="1" dirty="0"/>
              <a:t>debug</a:t>
            </a:r>
            <a:r>
              <a:rPr lang="it-IT" sz="2000" dirty="0"/>
              <a:t> del </a:t>
            </a:r>
            <a:r>
              <a:rPr lang="it-IT" sz="2000" i="1" dirty="0"/>
              <a:t>software</a:t>
            </a:r>
            <a:r>
              <a:rPr lang="it-IT" sz="2000" dirty="0"/>
              <a:t> e che ha eliminato, così, qualunque esigenza di cavi durante </a:t>
            </a:r>
            <a:r>
              <a:rPr lang="it-IT" sz="2000" i="1" dirty="0"/>
              <a:t>tutte</a:t>
            </a:r>
            <a:r>
              <a:rPr lang="it-IT" sz="2000" dirty="0"/>
              <a:t> le fasi del progetto.</a:t>
            </a:r>
          </a:p>
        </p:txBody>
      </p:sp>
      <p:pic>
        <p:nvPicPr>
          <p:cNvPr id="2050" name="Picture 2" descr="https://c.s-microsoft.com/en-us/CMSImages/Image_AutoUpgrades_182x118.png?version=4ebf29cb-a2cc-6247-4459-84f659d70fa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3315" y="2988631"/>
            <a:ext cx="1733550"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871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INTERFACCIA DI DEBUG</a:t>
            </a:r>
          </a:p>
        </p:txBody>
      </p:sp>
      <p:sp>
        <p:nvSpPr>
          <p:cNvPr id="3" name="Segnaposto contenuto 2"/>
          <p:cNvSpPr>
            <a:spLocks noGrp="1"/>
          </p:cNvSpPr>
          <p:nvPr>
            <p:ph idx="1"/>
          </p:nvPr>
        </p:nvSpPr>
        <p:spPr>
          <a:xfrm>
            <a:off x="685801" y="2142067"/>
            <a:ext cx="10131425" cy="1184229"/>
          </a:xfrm>
        </p:spPr>
        <p:txBody>
          <a:bodyPr/>
          <a:lstStyle/>
          <a:p>
            <a:pPr marL="0" indent="0">
              <a:buNone/>
            </a:pPr>
            <a:r>
              <a:rPr lang="it-IT" dirty="0"/>
              <a:t>Per facilitare le operazioni di </a:t>
            </a:r>
            <a:r>
              <a:rPr lang="it-IT" i="1" dirty="0"/>
              <a:t>debug </a:t>
            </a:r>
            <a:r>
              <a:rPr lang="it-IT" dirty="0"/>
              <a:t>e </a:t>
            </a:r>
            <a:r>
              <a:rPr lang="it-IT" i="1" dirty="0" err="1"/>
              <a:t>tuning</a:t>
            </a:r>
            <a:r>
              <a:rPr lang="it-IT" dirty="0"/>
              <a:t> del </a:t>
            </a:r>
            <a:r>
              <a:rPr lang="it-IT" i="1" dirty="0"/>
              <a:t>robot</a:t>
            </a:r>
            <a:r>
              <a:rPr lang="it-IT" dirty="0"/>
              <a:t>, abbiamo sviluppato una semplice </a:t>
            </a:r>
            <a:r>
              <a:rPr lang="it-IT" b="1" dirty="0"/>
              <a:t>interfaccia a riga di comando</a:t>
            </a:r>
            <a:r>
              <a:rPr lang="it-IT" dirty="0"/>
              <a:t> basata sul protocollo </a:t>
            </a:r>
            <a:r>
              <a:rPr lang="it-IT" i="1" dirty="0"/>
              <a:t>TCP</a:t>
            </a:r>
            <a:r>
              <a:rPr lang="it-IT" dirty="0"/>
              <a:t>.</a:t>
            </a:r>
          </a:p>
          <a:p>
            <a:pPr marL="0" indent="0">
              <a:buNone/>
            </a:pPr>
            <a:r>
              <a:rPr lang="it-IT" dirty="0"/>
              <a:t>Attualmente (l’interfaccia può essere facilmente estesa), i comandi supportati sono:</a:t>
            </a:r>
          </a:p>
        </p:txBody>
      </p:sp>
      <p:pic>
        <p:nvPicPr>
          <p:cNvPr id="4" name="Immagine 3"/>
          <p:cNvPicPr>
            <a:picLocks noChangeAspect="1"/>
          </p:cNvPicPr>
          <p:nvPr/>
        </p:nvPicPr>
        <p:blipFill>
          <a:blip r:embed="rId2"/>
          <a:stretch>
            <a:fillRect/>
          </a:stretch>
        </p:blipFill>
        <p:spPr>
          <a:xfrm>
            <a:off x="7984642" y="4197211"/>
            <a:ext cx="3650204" cy="2402371"/>
          </a:xfrm>
          <a:prstGeom prst="rect">
            <a:avLst/>
          </a:prstGeom>
          <a:ln>
            <a:noFill/>
          </a:ln>
          <a:effectLst>
            <a:outerShdw blurRad="292100" dist="139700" dir="2700000" algn="tl" rotWithShape="0">
              <a:srgbClr val="333333">
                <a:alpha val="65000"/>
              </a:srgbClr>
            </a:outerShdw>
          </a:effectLst>
        </p:spPr>
      </p:pic>
      <p:sp>
        <p:nvSpPr>
          <p:cNvPr id="5" name="CasellaDiTesto 4"/>
          <p:cNvSpPr txBox="1"/>
          <p:nvPr/>
        </p:nvSpPr>
        <p:spPr>
          <a:xfrm>
            <a:off x="685800" y="3498575"/>
            <a:ext cx="6907695" cy="3970318"/>
          </a:xfrm>
          <a:prstGeom prst="rect">
            <a:avLst/>
          </a:prstGeom>
          <a:noFill/>
        </p:spPr>
        <p:txBody>
          <a:bodyPr wrap="square" rtlCol="0">
            <a:spAutoFit/>
          </a:bodyPr>
          <a:lstStyle/>
          <a:p>
            <a:pPr marL="285750" indent="-285750">
              <a:buFont typeface="Arial" panose="020B0604020202020204" pitchFamily="34" charset="0"/>
              <a:buChar char="•"/>
            </a:pPr>
            <a:r>
              <a:rPr lang="it-IT" b="1" i="1" dirty="0"/>
              <a:t>g</a:t>
            </a:r>
            <a:r>
              <a:rPr lang="it-IT" dirty="0"/>
              <a:t>: arma i motori</a:t>
            </a:r>
          </a:p>
          <a:p>
            <a:pPr marL="285750" indent="-285750">
              <a:buFont typeface="Arial" panose="020B0604020202020204" pitchFamily="34" charset="0"/>
              <a:buChar char="•"/>
            </a:pPr>
            <a:r>
              <a:rPr lang="it-IT" b="1" i="1" dirty="0"/>
              <a:t>s</a:t>
            </a:r>
            <a:r>
              <a:rPr lang="it-IT" dirty="0"/>
              <a:t>: disarma i motori</a:t>
            </a:r>
          </a:p>
          <a:p>
            <a:pPr marL="285750" indent="-285750">
              <a:buFont typeface="Arial" panose="020B0604020202020204" pitchFamily="34" charset="0"/>
              <a:buChar char="•"/>
            </a:pPr>
            <a:r>
              <a:rPr lang="it-IT" b="1" i="1" dirty="0"/>
              <a:t>b</a:t>
            </a:r>
            <a:r>
              <a:rPr lang="it-IT" dirty="0"/>
              <a:t>: restituisce il valore della batteria (0=0v – 1024=8.4v)</a:t>
            </a:r>
          </a:p>
          <a:p>
            <a:pPr marL="285750" indent="-285750">
              <a:buFont typeface="Arial" panose="020B0604020202020204" pitchFamily="34" charset="0"/>
              <a:buChar char="•"/>
            </a:pPr>
            <a:r>
              <a:rPr lang="it-IT" b="1" i="1" dirty="0"/>
              <a:t>p</a:t>
            </a:r>
            <a:r>
              <a:rPr lang="it-IT" i="1" dirty="0"/>
              <a:t>1234</a:t>
            </a:r>
            <a:r>
              <a:rPr lang="it-IT" dirty="0"/>
              <a:t>: imposta il guadagno proporzionale del PID</a:t>
            </a:r>
          </a:p>
          <a:p>
            <a:pPr marL="285750" indent="-285750">
              <a:buFont typeface="Arial" panose="020B0604020202020204" pitchFamily="34" charset="0"/>
              <a:buChar char="•"/>
            </a:pPr>
            <a:r>
              <a:rPr lang="it-IT" b="1" i="1" dirty="0"/>
              <a:t>d</a:t>
            </a:r>
            <a:r>
              <a:rPr lang="it-IT" i="1" dirty="0"/>
              <a:t>1234</a:t>
            </a:r>
            <a:r>
              <a:rPr lang="it-IT" dirty="0"/>
              <a:t>: imposta il guadagno derivativo del PID</a:t>
            </a:r>
          </a:p>
          <a:p>
            <a:pPr marL="285750" indent="-285750">
              <a:buFont typeface="Arial" panose="020B0604020202020204" pitchFamily="34" charset="0"/>
              <a:buChar char="•"/>
            </a:pPr>
            <a:r>
              <a:rPr lang="it-IT" b="1" i="1" dirty="0"/>
              <a:t>i</a:t>
            </a:r>
            <a:r>
              <a:rPr lang="it-IT" i="1" dirty="0"/>
              <a:t>1234</a:t>
            </a:r>
            <a:r>
              <a:rPr lang="it-IT" dirty="0"/>
              <a:t>: imposta il guadagno integrale del PID</a:t>
            </a:r>
          </a:p>
          <a:p>
            <a:pPr marL="285750" indent="-285750">
              <a:buFont typeface="Arial" panose="020B0604020202020204" pitchFamily="34" charset="0"/>
              <a:buChar char="•"/>
            </a:pPr>
            <a:r>
              <a:rPr lang="it-IT" b="1" i="1" dirty="0"/>
              <a:t>m</a:t>
            </a:r>
            <a:r>
              <a:rPr lang="it-IT" i="1" dirty="0"/>
              <a:t>1234</a:t>
            </a:r>
            <a:r>
              <a:rPr lang="it-IT" dirty="0"/>
              <a:t>: imposta il valore limite della PWM (affinché non si brucino i motori; ammette valori da 0 a 1024)</a:t>
            </a:r>
          </a:p>
          <a:p>
            <a:pPr marL="285750" indent="-285750">
              <a:buFont typeface="Arial" panose="020B0604020202020204" pitchFamily="34" charset="0"/>
              <a:buChar char="•"/>
            </a:pPr>
            <a:r>
              <a:rPr lang="it-IT" b="1" i="1" dirty="0"/>
              <a:t>t</a:t>
            </a:r>
            <a:r>
              <a:rPr lang="it-IT" i="1" dirty="0"/>
              <a:t>1234</a:t>
            </a:r>
            <a:r>
              <a:rPr lang="it-IT" dirty="0"/>
              <a:t>: imposta il </a:t>
            </a:r>
            <a:r>
              <a:rPr lang="it-IT" i="1" dirty="0" err="1"/>
              <a:t>pitch</a:t>
            </a:r>
            <a:r>
              <a:rPr lang="it-IT" i="1" dirty="0"/>
              <a:t> target</a:t>
            </a:r>
            <a:r>
              <a:rPr lang="it-IT" dirty="0"/>
              <a:t>, a cui verrà sommato il valore di </a:t>
            </a:r>
            <a:r>
              <a:rPr lang="it-IT" i="1" dirty="0"/>
              <a:t>tilt</a:t>
            </a:r>
            <a:r>
              <a:rPr lang="it-IT" dirty="0"/>
              <a:t> dello </a:t>
            </a:r>
            <a:r>
              <a:rPr lang="it-IT" i="1" dirty="0"/>
              <a:t>smartphone</a:t>
            </a:r>
            <a:r>
              <a:rPr lang="it-IT" dirty="0"/>
              <a:t> per formare il </a:t>
            </a:r>
            <a:r>
              <a:rPr lang="it-IT" i="1" dirty="0" err="1"/>
              <a:t>pitch</a:t>
            </a:r>
            <a:r>
              <a:rPr lang="it-IT" dirty="0"/>
              <a:t> desiderato</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it-IT" dirty="0"/>
          </a:p>
        </p:txBody>
      </p:sp>
    </p:spTree>
    <p:extLst>
      <p:ext uri="{BB962C8B-B14F-4D97-AF65-F5344CB8AC3E}">
        <p14:creationId xmlns:p14="http://schemas.microsoft.com/office/powerpoint/2010/main" val="1746353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CONTROLLO REMOTO</a:t>
            </a:r>
          </a:p>
        </p:txBody>
      </p:sp>
      <p:sp>
        <p:nvSpPr>
          <p:cNvPr id="3" name="Segnaposto contenuto 2"/>
          <p:cNvSpPr>
            <a:spLocks noGrp="1"/>
          </p:cNvSpPr>
          <p:nvPr>
            <p:ph idx="1"/>
          </p:nvPr>
        </p:nvSpPr>
        <p:spPr>
          <a:xfrm>
            <a:off x="685801" y="2142066"/>
            <a:ext cx="6643467" cy="3710093"/>
          </a:xfrm>
        </p:spPr>
        <p:txBody>
          <a:bodyPr>
            <a:normAutofit/>
          </a:bodyPr>
          <a:lstStyle/>
          <a:p>
            <a:pPr marL="0" indent="0" algn="just">
              <a:buNone/>
            </a:pPr>
            <a:r>
              <a:rPr lang="it-IT" sz="2000" dirty="0"/>
              <a:t>Per permettere il controllo remoto di </a:t>
            </a:r>
            <a:r>
              <a:rPr lang="it-IT" sz="2000" i="1" dirty="0" err="1"/>
              <a:t>Unibalance</a:t>
            </a:r>
            <a:r>
              <a:rPr lang="it-IT" sz="2000" dirty="0"/>
              <a:t> da parte di un operatore, è stata sviluppa un’</a:t>
            </a:r>
            <a:r>
              <a:rPr lang="it-IT" sz="2000" b="1" dirty="0"/>
              <a:t>applicazione </a:t>
            </a:r>
            <a:r>
              <a:rPr lang="it-IT" sz="2000" b="1" i="1" dirty="0"/>
              <a:t>Android</a:t>
            </a:r>
            <a:r>
              <a:rPr lang="it-IT" sz="2000" b="1" dirty="0"/>
              <a:t> in </a:t>
            </a:r>
            <a:r>
              <a:rPr lang="it-IT" sz="2000" b="1" i="1" dirty="0"/>
              <a:t>Java</a:t>
            </a:r>
            <a:r>
              <a:rPr lang="it-IT" sz="2000" dirty="0"/>
              <a:t> in grado di leggere l’inclinazione dello </a:t>
            </a:r>
            <a:r>
              <a:rPr lang="it-IT" sz="2000" i="1" dirty="0"/>
              <a:t>smartphone</a:t>
            </a:r>
            <a:r>
              <a:rPr lang="it-IT" sz="2000" dirty="0"/>
              <a:t> sull’asse del </a:t>
            </a:r>
            <a:r>
              <a:rPr lang="it-IT" sz="2000" i="1" dirty="0" err="1"/>
              <a:t>pitch</a:t>
            </a:r>
            <a:r>
              <a:rPr lang="it-IT" sz="2000" i="1" dirty="0"/>
              <a:t> </a:t>
            </a:r>
            <a:r>
              <a:rPr lang="it-IT" sz="2000" dirty="0"/>
              <a:t>e del </a:t>
            </a:r>
            <a:r>
              <a:rPr lang="it-IT" sz="2000" i="1" dirty="0" err="1"/>
              <a:t>roll</a:t>
            </a:r>
            <a:r>
              <a:rPr lang="it-IT" sz="2000" dirty="0"/>
              <a:t> sfruttando il </a:t>
            </a:r>
            <a:r>
              <a:rPr lang="it-IT" sz="2000" i="1" dirty="0"/>
              <a:t>framework</a:t>
            </a:r>
            <a:r>
              <a:rPr lang="it-IT" sz="2000" dirty="0"/>
              <a:t> di </a:t>
            </a:r>
            <a:r>
              <a:rPr lang="it-IT" sz="2000" dirty="0" err="1"/>
              <a:t>sensoristica</a:t>
            </a:r>
            <a:r>
              <a:rPr lang="it-IT" sz="2000" dirty="0"/>
              <a:t> </a:t>
            </a:r>
            <a:r>
              <a:rPr lang="it-IT" sz="2000" i="1" dirty="0" err="1"/>
              <a:t>SensorManager</a:t>
            </a:r>
            <a:r>
              <a:rPr lang="it-IT" sz="2000" i="1" dirty="0"/>
              <a:t>,</a:t>
            </a:r>
            <a:r>
              <a:rPr lang="it-IT" sz="2000" dirty="0"/>
              <a:t> nativamente presente in </a:t>
            </a:r>
            <a:r>
              <a:rPr lang="it-IT" sz="2000" i="1" dirty="0"/>
              <a:t>Android</a:t>
            </a:r>
            <a:r>
              <a:rPr lang="it-IT" sz="2000" dirty="0"/>
              <a:t>, ed inviare le informazioni di </a:t>
            </a:r>
            <a:r>
              <a:rPr lang="it-IT" sz="2000" b="1" i="1" dirty="0"/>
              <a:t>tilt</a:t>
            </a:r>
            <a:r>
              <a:rPr lang="it-IT" sz="2000" dirty="0"/>
              <a:t> (inclinazione) e </a:t>
            </a:r>
            <a:r>
              <a:rPr lang="it-IT" sz="2000" b="1" i="1" dirty="0" err="1"/>
              <a:t>steer</a:t>
            </a:r>
            <a:r>
              <a:rPr lang="it-IT" sz="2000" dirty="0"/>
              <a:t> (rotazione sul posto) al </a:t>
            </a:r>
            <a:r>
              <a:rPr lang="it-IT" sz="2000" i="1" dirty="0"/>
              <a:t>robot</a:t>
            </a:r>
            <a:r>
              <a:rPr lang="it-IT" sz="2000" dirty="0"/>
              <a:t>, tramite protocollo </a:t>
            </a:r>
            <a:r>
              <a:rPr lang="it-IT" sz="2000" i="1" dirty="0"/>
              <a:t>UDP</a:t>
            </a:r>
            <a:r>
              <a:rPr lang="it-IT" sz="2000" dirty="0"/>
              <a:t>, scelta obbligata al fine di garantire </a:t>
            </a:r>
            <a:r>
              <a:rPr lang="it-IT" sz="2000" i="1" dirty="0"/>
              <a:t>performance</a:t>
            </a:r>
            <a:r>
              <a:rPr lang="it-IT" sz="2000" dirty="0"/>
              <a:t> di livello </a:t>
            </a:r>
            <a:r>
              <a:rPr lang="it-IT" sz="2000" i="1" dirty="0"/>
              <a:t>real-time</a:t>
            </a:r>
            <a:r>
              <a:rPr lang="it-IT" sz="2000" dirty="0"/>
              <a:t>.</a:t>
            </a:r>
          </a:p>
          <a:p>
            <a:pPr marL="0" indent="0" algn="just">
              <a:buNone/>
            </a:pPr>
            <a:r>
              <a:rPr lang="it-IT" sz="2000" dirty="0"/>
              <a:t>Non discuteremo qui i dettagli implementativi poiché fortemente legati alla piattaforma e, soprattutto, alla versione del sistema operativo, continuamente in evoluzione.</a:t>
            </a:r>
          </a:p>
        </p:txBody>
      </p:sp>
      <p:pic>
        <p:nvPicPr>
          <p:cNvPr id="1026" name="Picture 2" descr="http://www.mathworks.com/cmsimages/77689_wm_mobile-thum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9494" y="2142066"/>
            <a:ext cx="3526864" cy="19838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8" name="Picture 4" descr="https://cdn0.iconfinder.com/data/icons/flat-round-system/512/android-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9034" y="4440716"/>
            <a:ext cx="1312969" cy="13129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312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Controllo remoto (CONT)</a:t>
            </a:r>
          </a:p>
        </p:txBody>
      </p:sp>
      <p:sp>
        <p:nvSpPr>
          <p:cNvPr id="3" name="Segnaposto contenuto 2"/>
          <p:cNvSpPr>
            <a:spLocks noGrp="1"/>
          </p:cNvSpPr>
          <p:nvPr>
            <p:ph idx="1"/>
          </p:nvPr>
        </p:nvSpPr>
        <p:spPr>
          <a:xfrm>
            <a:off x="685801" y="1904652"/>
            <a:ext cx="6333977" cy="4455681"/>
          </a:xfrm>
        </p:spPr>
        <p:txBody>
          <a:bodyPr>
            <a:noAutofit/>
          </a:bodyPr>
          <a:lstStyle/>
          <a:p>
            <a:pPr marL="0" indent="0" algn="just">
              <a:buNone/>
            </a:pPr>
            <a:r>
              <a:rPr lang="it-IT" sz="2000" dirty="0"/>
              <a:t>Uno dei problemi che abbiamo riscontrato durante lo sviluppo dell’</a:t>
            </a:r>
            <a:r>
              <a:rPr lang="it-IT" sz="2000" i="1" dirty="0"/>
              <a:t>app</a:t>
            </a:r>
            <a:r>
              <a:rPr lang="it-IT" sz="2000" dirty="0"/>
              <a:t> riguardava l’eccessiva presenza di rumore all’interno dei valori forniti dal </a:t>
            </a:r>
            <a:r>
              <a:rPr lang="it-IT" sz="2000" i="1" dirty="0" err="1"/>
              <a:t>SensorManager</a:t>
            </a:r>
            <a:r>
              <a:rPr lang="it-IT" sz="2000" dirty="0"/>
              <a:t>; poiché questi valori venivano direttamente inviati al </a:t>
            </a:r>
            <a:r>
              <a:rPr lang="it-IT" sz="2000" i="1" dirty="0"/>
              <a:t>robot</a:t>
            </a:r>
            <a:r>
              <a:rPr lang="it-IT" sz="2000" dirty="0"/>
              <a:t> questo si traduceva in una fastidiosa vibrazione dei motori.</a:t>
            </a:r>
          </a:p>
          <a:p>
            <a:pPr marL="0" indent="0" algn="just">
              <a:buNone/>
            </a:pPr>
            <a:r>
              <a:rPr lang="it-IT" sz="2000" dirty="0"/>
              <a:t>Per risolvere questo problema abbiamo deciso d’implementare un </a:t>
            </a:r>
            <a:r>
              <a:rPr lang="it-IT" sz="2000" b="1" dirty="0"/>
              <a:t>filtro passa basso digitale</a:t>
            </a:r>
            <a:r>
              <a:rPr lang="it-IT" sz="2000" dirty="0"/>
              <a:t> all’interno dell’</a:t>
            </a:r>
            <a:r>
              <a:rPr lang="it-IT" sz="2000" i="1" dirty="0"/>
              <a:t>app</a:t>
            </a:r>
            <a:r>
              <a:rPr lang="it-IT" sz="2000" dirty="0"/>
              <a:t>, in modo tale da smussare i controlli prima d’inviarli ad </a:t>
            </a:r>
            <a:r>
              <a:rPr lang="it-IT" sz="2000" i="1" dirty="0" err="1"/>
              <a:t>Unibalance</a:t>
            </a:r>
            <a:r>
              <a:rPr lang="it-IT" sz="2000" dirty="0"/>
              <a:t>.</a:t>
            </a:r>
          </a:p>
          <a:p>
            <a:pPr marL="0" indent="0" algn="just">
              <a:buNone/>
            </a:pPr>
            <a:r>
              <a:rPr lang="it-IT" sz="2000" dirty="0"/>
              <a:t>L’idea alla base del filtro è quella di tenere in considerazione la storia dei valori letti dai sensori e di fonderla, con un opportuno peso </a:t>
            </a:r>
            <a:r>
              <a:rPr lang="el-GR" sz="2000" dirty="0"/>
              <a:t>α</a:t>
            </a:r>
            <a:r>
              <a:rPr lang="it-IT" sz="2000" dirty="0"/>
              <a:t>, assieme alla misura più recente, formando il nuovo comando da inviare al </a:t>
            </a:r>
            <a:r>
              <a:rPr lang="it-IT" sz="2000" i="1" dirty="0"/>
              <a:t>robot</a:t>
            </a:r>
            <a:r>
              <a:rPr lang="it-IT" sz="2000" dirty="0"/>
              <a:t>.</a:t>
            </a:r>
            <a:endParaRPr lang="it-IT" sz="2000" i="1" dirty="0"/>
          </a:p>
        </p:txBody>
      </p:sp>
      <p:pic>
        <p:nvPicPr>
          <p:cNvPr id="2050" name="Picture 2" descr="http://m.eet.com/media/1051422/C0543-Figure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2822" y="609600"/>
            <a:ext cx="3902592" cy="39266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Immagine 3"/>
          <p:cNvPicPr>
            <a:picLocks noChangeAspect="1"/>
          </p:cNvPicPr>
          <p:nvPr/>
        </p:nvPicPr>
        <p:blipFill>
          <a:blip r:embed="rId3"/>
          <a:stretch>
            <a:fillRect/>
          </a:stretch>
        </p:blipFill>
        <p:spPr>
          <a:xfrm>
            <a:off x="7652822" y="4825218"/>
            <a:ext cx="3902592" cy="450165"/>
          </a:xfrm>
          <a:prstGeom prst="rect">
            <a:avLst/>
          </a:prstGeom>
          <a:ln>
            <a:noFill/>
          </a:ln>
          <a:effectLst>
            <a:outerShdw blurRad="292100" dist="139700" dir="2700000" algn="tl" rotWithShape="0">
              <a:srgbClr val="333333">
                <a:alpha val="65000"/>
              </a:srgbClr>
            </a:outerShdw>
          </a:effectLst>
        </p:spPr>
      </p:pic>
      <p:pic>
        <p:nvPicPr>
          <p:cNvPr id="6" name="Immagine 5"/>
          <p:cNvPicPr>
            <a:picLocks noChangeAspect="1"/>
          </p:cNvPicPr>
          <p:nvPr/>
        </p:nvPicPr>
        <p:blipFill>
          <a:blip r:embed="rId4"/>
          <a:stretch>
            <a:fillRect/>
          </a:stretch>
        </p:blipFill>
        <p:spPr>
          <a:xfrm>
            <a:off x="7652822" y="5931830"/>
            <a:ext cx="3902592" cy="428503"/>
          </a:xfrm>
          <a:prstGeom prst="rect">
            <a:avLst/>
          </a:prstGeom>
          <a:ln>
            <a:noFill/>
          </a:ln>
          <a:effectLst>
            <a:outerShdw blurRad="292100" dist="139700" dir="2700000" algn="tl" rotWithShape="0">
              <a:srgbClr val="333333">
                <a:alpha val="65000"/>
              </a:srgbClr>
            </a:outerShdw>
          </a:effectLst>
        </p:spPr>
      </p:pic>
      <p:sp>
        <p:nvSpPr>
          <p:cNvPr id="5" name="Freccia in giù 4"/>
          <p:cNvSpPr/>
          <p:nvPr/>
        </p:nvSpPr>
        <p:spPr>
          <a:xfrm>
            <a:off x="9336832" y="5487523"/>
            <a:ext cx="534572" cy="2391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1315066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CONTROLLO REMOTO (CONT)</a:t>
            </a:r>
          </a:p>
        </p:txBody>
      </p:sp>
      <p:sp>
        <p:nvSpPr>
          <p:cNvPr id="5" name="Segnaposto contenuto 2"/>
          <p:cNvSpPr txBox="1">
            <a:spLocks/>
          </p:cNvSpPr>
          <p:nvPr/>
        </p:nvSpPr>
        <p:spPr>
          <a:xfrm>
            <a:off x="337625" y="1927274"/>
            <a:ext cx="3165229" cy="201168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just">
              <a:buFont typeface="Arial"/>
              <a:buNone/>
            </a:pPr>
            <a:r>
              <a:rPr lang="it-IT" sz="2000" dirty="0"/>
              <a:t>Da qui la nostra semplice implementazione del filtro, che lavora con vettori in modo tale da filtrare le misure su tutti gli assi contemporaneamente.</a:t>
            </a:r>
          </a:p>
        </p:txBody>
      </p:sp>
      <p:pic>
        <p:nvPicPr>
          <p:cNvPr id="8" name="Immagine 7"/>
          <p:cNvPicPr>
            <a:picLocks noChangeAspect="1"/>
          </p:cNvPicPr>
          <p:nvPr/>
        </p:nvPicPr>
        <p:blipFill>
          <a:blip r:embed="rId2"/>
          <a:stretch>
            <a:fillRect/>
          </a:stretch>
        </p:blipFill>
        <p:spPr>
          <a:xfrm>
            <a:off x="3650109" y="1927274"/>
            <a:ext cx="8007319" cy="4260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18381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DEMO</a:t>
            </a:r>
          </a:p>
        </p:txBody>
      </p:sp>
      <p:sp>
        <p:nvSpPr>
          <p:cNvPr id="3" name="Segnaposto contenuto 2"/>
          <p:cNvSpPr>
            <a:spLocks noGrp="1"/>
          </p:cNvSpPr>
          <p:nvPr>
            <p:ph idx="1"/>
          </p:nvPr>
        </p:nvSpPr>
        <p:spPr>
          <a:xfrm>
            <a:off x="685802" y="1916781"/>
            <a:ext cx="9929190" cy="707150"/>
          </a:xfrm>
        </p:spPr>
        <p:txBody>
          <a:bodyPr>
            <a:normAutofit/>
          </a:bodyPr>
          <a:lstStyle/>
          <a:p>
            <a:pPr marL="0" indent="0">
              <a:buNone/>
            </a:pPr>
            <a:r>
              <a:rPr lang="it-IT" dirty="0"/>
              <a:t>Abbiamo ora tutti gli strumenti per comprendere appieno il funzionamento di </a:t>
            </a:r>
            <a:r>
              <a:rPr lang="it-IT" i="1" dirty="0" err="1"/>
              <a:t>Unibalance</a:t>
            </a:r>
            <a:r>
              <a:rPr lang="it-IT" dirty="0"/>
              <a:t>, non resta che </a:t>
            </a:r>
            <a:r>
              <a:rPr lang="it-IT" b="1" dirty="0"/>
              <a:t>guardarlo in azione</a:t>
            </a:r>
            <a:r>
              <a:rPr lang="it-IT" dirty="0"/>
              <a:t>!</a:t>
            </a:r>
          </a:p>
        </p:txBody>
      </p:sp>
      <p:pic>
        <p:nvPicPr>
          <p:cNvPr id="6" name="unibalance_demo">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3154016" y="2623931"/>
            <a:ext cx="7138503" cy="40154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333692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609600"/>
            <a:ext cx="3043237" cy="1456267"/>
          </a:xfrm>
        </p:spPr>
        <p:txBody>
          <a:bodyPr/>
          <a:lstStyle/>
          <a:p>
            <a:r>
              <a:rPr lang="it-IT" dirty="0"/>
              <a:t>Costruzione</a:t>
            </a:r>
          </a:p>
        </p:txBody>
      </p:sp>
      <p:pic>
        <p:nvPicPr>
          <p:cNvPr id="4" name="Segnaposto contenuto 3"/>
          <p:cNvPicPr>
            <a:picLocks noGrp="1" noChangeAspect="1"/>
          </p:cNvPicPr>
          <p:nvPr>
            <p:ph idx="1"/>
          </p:nvPr>
        </p:nvPicPr>
        <p:blipFill rotWithShape="1">
          <a:blip r:embed="rId2"/>
          <a:srcRect l="21932" r="37350" b="7960"/>
          <a:stretch/>
        </p:blipFill>
        <p:spPr>
          <a:xfrm>
            <a:off x="3857624" y="615680"/>
            <a:ext cx="2173731" cy="27638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Immagine 4"/>
          <p:cNvPicPr>
            <a:picLocks noChangeAspect="1"/>
          </p:cNvPicPr>
          <p:nvPr/>
        </p:nvPicPr>
        <p:blipFill rotWithShape="1">
          <a:blip r:embed="rId3"/>
          <a:srcRect r="22708"/>
          <a:stretch/>
        </p:blipFill>
        <p:spPr>
          <a:xfrm rot="5400000">
            <a:off x="5878037" y="975817"/>
            <a:ext cx="2824532" cy="20555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magine 5"/>
          <p:cNvPicPr>
            <a:picLocks noChangeAspect="1"/>
          </p:cNvPicPr>
          <p:nvPr/>
        </p:nvPicPr>
        <p:blipFill rotWithShape="1">
          <a:blip r:embed="rId4"/>
          <a:srcRect t="42435" r="19375" b="-976"/>
          <a:stretch/>
        </p:blipFill>
        <p:spPr>
          <a:xfrm rot="16200000">
            <a:off x="7713796" y="1451134"/>
            <a:ext cx="2824532" cy="11536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Immagine 6"/>
          <p:cNvPicPr>
            <a:picLocks noChangeAspect="1"/>
          </p:cNvPicPr>
          <p:nvPr/>
        </p:nvPicPr>
        <p:blipFill>
          <a:blip r:embed="rId5"/>
          <a:stretch>
            <a:fillRect/>
          </a:stretch>
        </p:blipFill>
        <p:spPr>
          <a:xfrm rot="5400000">
            <a:off x="9326817" y="1222897"/>
            <a:ext cx="2775848" cy="15614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Immagine 7"/>
          <p:cNvPicPr>
            <a:picLocks noChangeAspect="1"/>
          </p:cNvPicPr>
          <p:nvPr/>
        </p:nvPicPr>
        <p:blipFill rotWithShape="1">
          <a:blip r:embed="rId6"/>
          <a:srcRect l="9844" r="32383"/>
          <a:stretch/>
        </p:blipFill>
        <p:spPr>
          <a:xfrm>
            <a:off x="442912" y="3602908"/>
            <a:ext cx="2771775" cy="26986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Immagine 8"/>
          <p:cNvPicPr>
            <a:picLocks noChangeAspect="1"/>
          </p:cNvPicPr>
          <p:nvPr/>
        </p:nvPicPr>
        <p:blipFill rotWithShape="1">
          <a:blip r:embed="rId7"/>
          <a:srcRect l="15821" t="12434" r="11276" b="3125"/>
          <a:stretch/>
        </p:blipFill>
        <p:spPr>
          <a:xfrm rot="5400000">
            <a:off x="2969462" y="4070502"/>
            <a:ext cx="2683582" cy="17483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magine 9"/>
          <p:cNvPicPr>
            <a:picLocks noChangeAspect="1"/>
          </p:cNvPicPr>
          <p:nvPr/>
        </p:nvPicPr>
        <p:blipFill rotWithShape="1">
          <a:blip r:embed="rId8"/>
          <a:srcRect l="18959" r="35833"/>
          <a:stretch/>
        </p:blipFill>
        <p:spPr>
          <a:xfrm rot="5400000">
            <a:off x="5739640" y="3286191"/>
            <a:ext cx="2717177" cy="33808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Immagine 10"/>
          <p:cNvPicPr>
            <a:picLocks noChangeAspect="1"/>
          </p:cNvPicPr>
          <p:nvPr/>
        </p:nvPicPr>
        <p:blipFill rotWithShape="1">
          <a:blip r:embed="rId9"/>
          <a:srcRect l="30124" t="18813" r="23958" b="5679"/>
          <a:stretch/>
        </p:blipFill>
        <p:spPr>
          <a:xfrm rot="5400000">
            <a:off x="8910257" y="3701299"/>
            <a:ext cx="2685941" cy="24844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CasellaDiTesto 11"/>
          <p:cNvSpPr txBox="1"/>
          <p:nvPr/>
        </p:nvSpPr>
        <p:spPr>
          <a:xfrm>
            <a:off x="685801" y="2065867"/>
            <a:ext cx="2482731" cy="923330"/>
          </a:xfrm>
          <a:prstGeom prst="rect">
            <a:avLst/>
          </a:prstGeom>
          <a:noFill/>
        </p:spPr>
        <p:txBody>
          <a:bodyPr wrap="none" rtlCol="0">
            <a:spAutoFit/>
          </a:bodyPr>
          <a:lstStyle/>
          <a:p>
            <a:r>
              <a:rPr lang="it-IT" dirty="0"/>
              <a:t>Peso complessivo: 600gr</a:t>
            </a:r>
          </a:p>
          <a:p>
            <a:r>
              <a:rPr lang="it-IT" dirty="0"/>
              <a:t>Diametro ruote: 30cm</a:t>
            </a:r>
          </a:p>
          <a:p>
            <a:r>
              <a:rPr lang="it-IT" dirty="0"/>
              <a:t>Larghezza: 21cm</a:t>
            </a:r>
          </a:p>
        </p:txBody>
      </p:sp>
    </p:spTree>
    <p:extLst>
      <p:ext uri="{BB962C8B-B14F-4D97-AF65-F5344CB8AC3E}">
        <p14:creationId xmlns:p14="http://schemas.microsoft.com/office/powerpoint/2010/main" val="39884118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SVILUPPI FUTURI</a:t>
            </a:r>
          </a:p>
        </p:txBody>
      </p:sp>
      <p:sp>
        <p:nvSpPr>
          <p:cNvPr id="3" name="Segnaposto contenuto 2"/>
          <p:cNvSpPr>
            <a:spLocks noGrp="1"/>
          </p:cNvSpPr>
          <p:nvPr>
            <p:ph idx="1"/>
          </p:nvPr>
        </p:nvSpPr>
        <p:spPr>
          <a:xfrm>
            <a:off x="706932" y="1826740"/>
            <a:ext cx="10425571" cy="1897121"/>
          </a:xfrm>
        </p:spPr>
        <p:txBody>
          <a:bodyPr>
            <a:normAutofit/>
          </a:bodyPr>
          <a:lstStyle/>
          <a:p>
            <a:pPr marL="0" indent="0" algn="just">
              <a:buNone/>
            </a:pPr>
            <a:r>
              <a:rPr lang="it-IT" sz="2000" dirty="0"/>
              <a:t>La tecnologia contenuta in </a:t>
            </a:r>
            <a:r>
              <a:rPr lang="it-IT" sz="2000" i="1" dirty="0" err="1"/>
              <a:t>Unibalance</a:t>
            </a:r>
            <a:r>
              <a:rPr lang="it-IT" sz="2000" dirty="0"/>
              <a:t> si presta ad essere impiegata in un gran numero di applicazioni, sia scientifiche che commerciali. In questo senso il nostro </a:t>
            </a:r>
            <a:r>
              <a:rPr lang="it-IT" sz="2000" i="1" dirty="0"/>
              <a:t>robot</a:t>
            </a:r>
            <a:r>
              <a:rPr lang="it-IT" sz="2000" dirty="0"/>
              <a:t> rappresenta quello che è definito un </a:t>
            </a:r>
            <a:r>
              <a:rPr lang="it-IT" sz="2000" b="1" i="1" dirty="0" err="1"/>
              <a:t>proof</a:t>
            </a:r>
            <a:r>
              <a:rPr lang="it-IT" sz="2000" b="1" i="1" dirty="0"/>
              <a:t>-of-</a:t>
            </a:r>
            <a:r>
              <a:rPr lang="it-IT" sz="2000" b="1" i="1" dirty="0" err="1"/>
              <a:t>concept</a:t>
            </a:r>
            <a:r>
              <a:rPr lang="it-IT" sz="2000" dirty="0"/>
              <a:t>.</a:t>
            </a:r>
          </a:p>
          <a:p>
            <a:pPr marL="0" indent="0" algn="just">
              <a:buNone/>
            </a:pPr>
            <a:r>
              <a:rPr lang="it-IT" sz="2000" dirty="0"/>
              <a:t>Le possibilità di espansione sono numerose; quelle su cui abbiamo intenzione di focalizzarci in futuro sono:</a:t>
            </a:r>
          </a:p>
        </p:txBody>
      </p:sp>
      <p:sp>
        <p:nvSpPr>
          <p:cNvPr id="4" name="CasellaDiTesto 3"/>
          <p:cNvSpPr txBox="1"/>
          <p:nvPr/>
        </p:nvSpPr>
        <p:spPr>
          <a:xfrm>
            <a:off x="706932" y="4226158"/>
            <a:ext cx="6775173" cy="1938992"/>
          </a:xfrm>
          <a:prstGeom prst="rect">
            <a:avLst/>
          </a:prstGeom>
          <a:noFill/>
        </p:spPr>
        <p:txBody>
          <a:bodyPr wrap="square" rtlCol="0">
            <a:spAutoFit/>
          </a:bodyPr>
          <a:lstStyle/>
          <a:p>
            <a:pPr marL="342900" indent="-342900" algn="just">
              <a:buFont typeface="Arial" panose="020B0604020202020204" pitchFamily="34" charset="0"/>
              <a:buChar char="•"/>
            </a:pPr>
            <a:r>
              <a:rPr lang="it-IT" sz="2000" dirty="0"/>
              <a:t>Integrazione di informazioni di orientazione grazie all’utilizzo di magnetometri (bussole), al fine di permette il </a:t>
            </a:r>
            <a:r>
              <a:rPr lang="it-IT" sz="2000" b="1" dirty="0"/>
              <a:t>controllo remoto assoluto</a:t>
            </a:r>
            <a:r>
              <a:rPr lang="it-IT" sz="2000" dirty="0"/>
              <a:t> (in maniera tale da consentire all’operatore di scegliere una direzione relativa al proprio orientamento e non a quello del </a:t>
            </a:r>
            <a:r>
              <a:rPr lang="it-IT" sz="2000" i="1" dirty="0"/>
              <a:t>robot</a:t>
            </a:r>
            <a:r>
              <a:rPr lang="it-IT" sz="2000" dirty="0"/>
              <a:t>)</a:t>
            </a:r>
          </a:p>
          <a:p>
            <a:pPr algn="just"/>
            <a:endParaRPr lang="it-IT" sz="2000" dirty="0"/>
          </a:p>
        </p:txBody>
      </p:sp>
      <p:pic>
        <p:nvPicPr>
          <p:cNvPr id="3076" name="Picture 4" descr="https://lh3.googleusercontent.com/oZoSkK1Um9oVXaMGRE6zGWrYIqrtcSmGav9wMO_-xcT7Lrfeo8K9L4Y1LQCF1ujXzm4=w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2208" y="4008513"/>
            <a:ext cx="1864975" cy="186497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453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SVILUPPI FUTURI (CONT)</a:t>
            </a:r>
          </a:p>
        </p:txBody>
      </p:sp>
      <p:sp>
        <p:nvSpPr>
          <p:cNvPr id="3" name="Segnaposto contenuto 2"/>
          <p:cNvSpPr>
            <a:spLocks noGrp="1"/>
          </p:cNvSpPr>
          <p:nvPr>
            <p:ph idx="1"/>
          </p:nvPr>
        </p:nvSpPr>
        <p:spPr>
          <a:xfrm>
            <a:off x="685801" y="4678751"/>
            <a:ext cx="10472529" cy="723061"/>
          </a:xfrm>
        </p:spPr>
        <p:txBody>
          <a:bodyPr>
            <a:normAutofit/>
          </a:bodyPr>
          <a:lstStyle/>
          <a:p>
            <a:pPr marL="0" indent="0" algn="just">
              <a:buNone/>
            </a:pPr>
            <a:r>
              <a:rPr lang="it-IT" sz="2000" dirty="0"/>
              <a:t>Confidiamo, inoltre, che un crescente numero di persone abbia interesse nel realizzare funzionalità simili a quelle di cui dispone </a:t>
            </a:r>
            <a:r>
              <a:rPr lang="it-IT" sz="2000" i="1" dirty="0" err="1"/>
              <a:t>Unibalance</a:t>
            </a:r>
            <a:r>
              <a:rPr lang="it-IT" sz="2000" dirty="0"/>
              <a:t>, realizzando dispositivi sempre più innovativi ed </a:t>
            </a:r>
            <a:r>
              <a:rPr lang="it-IT" sz="2000" i="1" dirty="0"/>
              <a:t>intelligenti</a:t>
            </a:r>
            <a:endParaRPr lang="it-IT" sz="2000" dirty="0"/>
          </a:p>
        </p:txBody>
      </p:sp>
      <p:sp>
        <p:nvSpPr>
          <p:cNvPr id="4" name="CasellaDiTesto 3"/>
          <p:cNvSpPr txBox="1"/>
          <p:nvPr/>
        </p:nvSpPr>
        <p:spPr>
          <a:xfrm>
            <a:off x="685802" y="2065866"/>
            <a:ext cx="5118650" cy="1938992"/>
          </a:xfrm>
          <a:prstGeom prst="rect">
            <a:avLst/>
          </a:prstGeom>
          <a:noFill/>
        </p:spPr>
        <p:txBody>
          <a:bodyPr wrap="square" rtlCol="0">
            <a:spAutoFit/>
          </a:bodyPr>
          <a:lstStyle/>
          <a:p>
            <a:pPr marL="342900" indent="-342900" algn="just">
              <a:buFont typeface="Arial" panose="020B0604020202020204" pitchFamily="34" charset="0"/>
              <a:buChar char="•"/>
            </a:pPr>
            <a:r>
              <a:rPr lang="it-IT" sz="2000" dirty="0"/>
              <a:t>Integrazione di sensori di prossimità per il </a:t>
            </a:r>
            <a:r>
              <a:rPr lang="it-IT" sz="2000" b="1" dirty="0"/>
              <a:t>rilevamento delle collisioni</a:t>
            </a:r>
            <a:r>
              <a:rPr lang="it-IT" sz="2000" dirty="0"/>
              <a:t>, probabilmente prendendo spunto dal nostro precedente progetto su di un veicolo a controllo remoto con frenata automatica adattiva (a lato)</a:t>
            </a:r>
          </a:p>
          <a:p>
            <a:pPr algn="just"/>
            <a:endParaRPr lang="it-IT" sz="2000" dirty="0"/>
          </a:p>
        </p:txBody>
      </p:sp>
      <p:pic>
        <p:nvPicPr>
          <p:cNvPr id="3074" name="Picture 2"/>
          <p:cNvPicPr>
            <a:picLocks noChangeAspect="1" noChangeArrowheads="1"/>
          </p:cNvPicPr>
          <p:nvPr/>
        </p:nvPicPr>
        <p:blipFill rotWithShape="1">
          <a:blip r:embed="rId2"/>
          <a:srcRect l="15759" r="22272" b="2722"/>
          <a:stretch/>
        </p:blipFill>
        <p:spPr bwMode="auto">
          <a:xfrm>
            <a:off x="6743941" y="795019"/>
            <a:ext cx="3635072" cy="32098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CasellaDiTesto 5"/>
          <p:cNvSpPr txBox="1"/>
          <p:nvPr/>
        </p:nvSpPr>
        <p:spPr>
          <a:xfrm>
            <a:off x="4629411" y="5691446"/>
            <a:ext cx="2244204" cy="400110"/>
          </a:xfrm>
          <a:prstGeom prst="rect">
            <a:avLst/>
          </a:prstGeom>
          <a:noFill/>
        </p:spPr>
        <p:txBody>
          <a:bodyPr wrap="none" rtlCol="0">
            <a:spAutoFit/>
          </a:bodyPr>
          <a:lstStyle/>
          <a:p>
            <a:r>
              <a:rPr lang="it-IT" sz="2000" b="1" i="1" dirty="0"/>
              <a:t>Buon divertimento!</a:t>
            </a:r>
          </a:p>
        </p:txBody>
      </p:sp>
    </p:spTree>
    <p:extLst>
      <p:ext uri="{BB962C8B-B14F-4D97-AF65-F5344CB8AC3E}">
        <p14:creationId xmlns:p14="http://schemas.microsoft.com/office/powerpoint/2010/main" val="23770872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RIFERIMENTI</a:t>
            </a:r>
          </a:p>
        </p:txBody>
      </p:sp>
      <p:sp>
        <p:nvSpPr>
          <p:cNvPr id="3" name="Segnaposto contenuto 2"/>
          <p:cNvSpPr>
            <a:spLocks noGrp="1"/>
          </p:cNvSpPr>
          <p:nvPr>
            <p:ph idx="1"/>
          </p:nvPr>
        </p:nvSpPr>
        <p:spPr>
          <a:xfrm>
            <a:off x="685801" y="1828800"/>
            <a:ext cx="10131425" cy="4479235"/>
          </a:xfrm>
        </p:spPr>
        <p:txBody>
          <a:bodyPr>
            <a:noAutofit/>
          </a:bodyPr>
          <a:lstStyle/>
          <a:p>
            <a:pPr marL="0" indent="0">
              <a:buNone/>
            </a:pPr>
            <a:r>
              <a:rPr lang="it-IT" dirty="0"/>
              <a:t>Filtro complementare:</a:t>
            </a:r>
          </a:p>
          <a:p>
            <a:r>
              <a:rPr lang="it-IT" sz="1600" dirty="0">
                <a:hlinkClick r:id="rId2"/>
              </a:rPr>
              <a:t>http://www.olliw.eu/2013/imu-data-fusing/#chapter21</a:t>
            </a:r>
            <a:endParaRPr lang="it-IT" sz="1600" dirty="0"/>
          </a:p>
          <a:p>
            <a:r>
              <a:rPr lang="it-IT" sz="1600" dirty="0">
                <a:hlinkClick r:id="rId3"/>
              </a:rPr>
              <a:t>http://www.nt.ntnu.no/users/skoge/prost/proceedings/cdc-ecc05/pdffiles/papers/1889.pdf</a:t>
            </a:r>
            <a:r>
              <a:rPr lang="it-IT" sz="1600" dirty="0"/>
              <a:t> (appendice A)</a:t>
            </a:r>
          </a:p>
          <a:p>
            <a:r>
              <a:rPr lang="it-IT" sz="1600" dirty="0">
                <a:hlinkClick r:id="rId4"/>
              </a:rPr>
              <a:t>http://scolton.blogspot.it/2012/09/fun-with-complementary-filter-multiwii.html</a:t>
            </a:r>
            <a:endParaRPr lang="it-IT" sz="1600" dirty="0"/>
          </a:p>
          <a:p>
            <a:r>
              <a:rPr lang="it-IT" sz="1600" dirty="0">
                <a:hlinkClick r:id="rId5"/>
              </a:rPr>
              <a:t>http://d1.amobbs.com/bbs_upload782111/files_44/ourdev_665531S2JZG6.pdf</a:t>
            </a:r>
            <a:endParaRPr lang="it-IT" sz="1600" dirty="0"/>
          </a:p>
          <a:p>
            <a:endParaRPr lang="it-IT" dirty="0"/>
          </a:p>
          <a:p>
            <a:pPr marL="0" indent="0">
              <a:buNone/>
            </a:pPr>
            <a:r>
              <a:rPr lang="it-IT" dirty="0"/>
              <a:t>Filtro di </a:t>
            </a:r>
            <a:r>
              <a:rPr lang="it-IT" dirty="0" err="1"/>
              <a:t>Kalman</a:t>
            </a:r>
            <a:r>
              <a:rPr lang="it-IT" dirty="0"/>
              <a:t>:</a:t>
            </a:r>
          </a:p>
          <a:p>
            <a:r>
              <a:rPr lang="it-IT" sz="1600" dirty="0"/>
              <a:t>Introduzione alla tecnica dei Minimi Quadrati per l’identificazione parametrica e la stima dello stato, Giovanni </a:t>
            </a:r>
            <a:r>
              <a:rPr lang="it-IT" sz="1600" dirty="0" err="1"/>
              <a:t>Indiveri</a:t>
            </a:r>
            <a:r>
              <a:rPr lang="it-IT" sz="1600" dirty="0"/>
              <a:t> (</a:t>
            </a:r>
            <a:r>
              <a:rPr lang="it-IT" sz="1600" dirty="0" err="1"/>
              <a:t>Least</a:t>
            </a:r>
            <a:r>
              <a:rPr lang="it-IT" sz="1600" dirty="0"/>
              <a:t> </a:t>
            </a:r>
            <a:r>
              <a:rPr lang="it-IT" sz="1600" dirty="0" err="1"/>
              <a:t>Squares</a:t>
            </a:r>
            <a:r>
              <a:rPr lang="it-IT" sz="1600" dirty="0"/>
              <a:t> </a:t>
            </a:r>
            <a:r>
              <a:rPr lang="it-IT" sz="1600" dirty="0" err="1"/>
              <a:t>Estimation</a:t>
            </a:r>
            <a:r>
              <a:rPr lang="it-IT" sz="1600" dirty="0"/>
              <a:t> Notes.pdf)</a:t>
            </a:r>
          </a:p>
          <a:p>
            <a:r>
              <a:rPr lang="it-IT" sz="1600" dirty="0">
                <a:hlinkClick r:id="rId6"/>
              </a:rPr>
              <a:t>http://biorobotics.ri.cmu.edu/papers/sbp_papers/integrated3/kleeman_kalman_basics.pdf</a:t>
            </a:r>
            <a:endParaRPr lang="it-IT" sz="1600" dirty="0"/>
          </a:p>
          <a:p>
            <a:r>
              <a:rPr lang="it-IT" sz="1600" dirty="0">
                <a:hlinkClick r:id="rId7"/>
              </a:rPr>
              <a:t>http://blog.tkjelectronics.dk/2012/09/a-practical-approach-to-kalman-filter-and-how-to-implement-it/</a:t>
            </a:r>
            <a:endParaRPr lang="it-IT" sz="1600" dirty="0"/>
          </a:p>
          <a:p>
            <a:r>
              <a:rPr lang="it-IT" sz="1600" dirty="0">
                <a:hlinkClick r:id="rId8"/>
              </a:rPr>
              <a:t>http://robottini.altervista.org/kalman-filter-vs-complementary-filter</a:t>
            </a:r>
            <a:endParaRPr lang="it-IT" sz="1600" dirty="0"/>
          </a:p>
        </p:txBody>
      </p:sp>
    </p:spTree>
    <p:extLst>
      <p:ext uri="{BB962C8B-B14F-4D97-AF65-F5344CB8AC3E}">
        <p14:creationId xmlns:p14="http://schemas.microsoft.com/office/powerpoint/2010/main" val="784732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RIFERIMENTI</a:t>
            </a:r>
          </a:p>
        </p:txBody>
      </p:sp>
      <p:sp>
        <p:nvSpPr>
          <p:cNvPr id="3" name="Segnaposto contenuto 2"/>
          <p:cNvSpPr>
            <a:spLocks noGrp="1"/>
          </p:cNvSpPr>
          <p:nvPr>
            <p:ph idx="1"/>
          </p:nvPr>
        </p:nvSpPr>
        <p:spPr>
          <a:xfrm>
            <a:off x="685801" y="1828800"/>
            <a:ext cx="10658060" cy="4479235"/>
          </a:xfrm>
        </p:spPr>
        <p:txBody>
          <a:bodyPr>
            <a:noAutofit/>
          </a:bodyPr>
          <a:lstStyle/>
          <a:p>
            <a:pPr marL="0" indent="0">
              <a:buNone/>
            </a:pPr>
            <a:r>
              <a:rPr lang="it-IT" dirty="0"/>
              <a:t>Digital </a:t>
            </a:r>
            <a:r>
              <a:rPr lang="it-IT" dirty="0" err="1"/>
              <a:t>motion</a:t>
            </a:r>
            <a:r>
              <a:rPr lang="it-IT" dirty="0"/>
              <a:t> processor:</a:t>
            </a:r>
          </a:p>
          <a:p>
            <a:r>
              <a:rPr lang="it-IT" sz="1600" dirty="0">
                <a:hlinkClick r:id="rId2"/>
              </a:rPr>
              <a:t>http://www.i2cdevlib.com/forums/topic/153-official-dmp-documentation-is-released-by-invensense/</a:t>
            </a:r>
            <a:endParaRPr lang="it-IT" sz="1600" dirty="0"/>
          </a:p>
          <a:p>
            <a:r>
              <a:rPr lang="it-IT" sz="1600" dirty="0">
                <a:hlinkClick r:id="rId3"/>
              </a:rPr>
              <a:t>http://www.botched.co.uk/pic-tutorials/mpu6050-setup-data-aquisition/</a:t>
            </a:r>
            <a:endParaRPr lang="it-IT" sz="1600" dirty="0"/>
          </a:p>
          <a:p>
            <a:r>
              <a:rPr lang="it-IT" sz="1600" dirty="0">
                <a:hlinkClick r:id="rId4"/>
              </a:rPr>
              <a:t>http://www.geekmomprojects.com/mpu-6050-redux-dmp-data-fusion-vs-complementary-filter/</a:t>
            </a:r>
            <a:endParaRPr lang="it-IT" sz="1600" dirty="0"/>
          </a:p>
          <a:p>
            <a:pPr marL="0" indent="0">
              <a:buNone/>
            </a:pPr>
            <a:endParaRPr lang="it-IT" dirty="0"/>
          </a:p>
          <a:p>
            <a:pPr marL="0" indent="0">
              <a:buNone/>
            </a:pPr>
            <a:r>
              <a:rPr lang="it-IT" dirty="0"/>
              <a:t>Filtro passa basso digitale:</a:t>
            </a:r>
          </a:p>
          <a:p>
            <a:r>
              <a:rPr lang="it-IT" sz="1600" dirty="0">
                <a:hlinkClick r:id="rId5"/>
              </a:rPr>
              <a:t>https://en.wikipedia.org/wiki/Low-pass_filter#Discrete-time_realization</a:t>
            </a:r>
          </a:p>
          <a:p>
            <a:r>
              <a:rPr lang="it-IT" sz="1600" dirty="0">
                <a:hlinkClick r:id="rId5"/>
              </a:rPr>
              <a:t>http://www.eetimes.com/document.asp?doc_id=1272549</a:t>
            </a:r>
            <a:endParaRPr lang="it-IT" sz="1600" dirty="0"/>
          </a:p>
          <a:p>
            <a:pPr marL="0" indent="0">
              <a:buNone/>
            </a:pPr>
            <a:endParaRPr lang="it-IT" dirty="0"/>
          </a:p>
          <a:p>
            <a:pPr marL="0" indent="0">
              <a:buNone/>
            </a:pPr>
            <a:r>
              <a:rPr lang="it-IT" dirty="0"/>
              <a:t>In assenza di riferimenti (principalmente in merito all’elettronica e all’implementativa) il lavoro è da considerarsi frutto della corposa esperienza acquisita dal gruppo di lavoro attraverso precedenti progetti di automazione</a:t>
            </a:r>
          </a:p>
        </p:txBody>
      </p:sp>
    </p:spTree>
    <p:extLst>
      <p:ext uri="{BB962C8B-B14F-4D97-AF65-F5344CB8AC3E}">
        <p14:creationId xmlns:p14="http://schemas.microsoft.com/office/powerpoint/2010/main" val="1116162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2" y="609600"/>
            <a:ext cx="2886074" cy="1419225"/>
          </a:xfrm>
        </p:spPr>
        <p:txBody>
          <a:bodyPr/>
          <a:lstStyle/>
          <a:p>
            <a:r>
              <a:rPr lang="it-IT" dirty="0"/>
              <a:t>Schema elettrico</a:t>
            </a:r>
          </a:p>
        </p:txBody>
      </p:sp>
      <p:pic>
        <p:nvPicPr>
          <p:cNvPr id="4" name="Segnaposto contenuto 3"/>
          <p:cNvPicPr>
            <a:picLocks noGrp="1" noChangeAspect="1"/>
          </p:cNvPicPr>
          <p:nvPr>
            <p:ph idx="1"/>
          </p:nvPr>
        </p:nvPicPr>
        <p:blipFill>
          <a:blip r:embed="rId2"/>
          <a:stretch>
            <a:fillRect/>
          </a:stretch>
        </p:blipFill>
        <p:spPr>
          <a:xfrm>
            <a:off x="4207476" y="446487"/>
            <a:ext cx="7165367" cy="5955800"/>
          </a:xfrm>
          <a:prstGeom prst="rect">
            <a:avLst/>
          </a:prstGeom>
          <a:ln>
            <a:noFill/>
          </a:ln>
          <a:effectLst>
            <a:outerShdw blurRad="292100" dist="139700" dir="2700000" algn="tl" rotWithShape="0">
              <a:srgbClr val="333333">
                <a:alpha val="65000"/>
              </a:srgbClr>
            </a:outerShdw>
          </a:effectLst>
        </p:spPr>
      </p:pic>
      <p:sp>
        <p:nvSpPr>
          <p:cNvPr id="5" name="Rettangolo 4"/>
          <p:cNvSpPr/>
          <p:nvPr/>
        </p:nvSpPr>
        <p:spPr>
          <a:xfrm>
            <a:off x="4757738" y="5514975"/>
            <a:ext cx="971550" cy="400050"/>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84006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Scheda di distribuzione e filtraggio</a:t>
            </a:r>
          </a:p>
        </p:txBody>
      </p:sp>
      <p:pic>
        <p:nvPicPr>
          <p:cNvPr id="4" name="Segnaposto contenuto 3"/>
          <p:cNvPicPr>
            <a:picLocks noGrp="1" noChangeAspect="1"/>
          </p:cNvPicPr>
          <p:nvPr>
            <p:ph idx="1"/>
          </p:nvPr>
        </p:nvPicPr>
        <p:blipFill>
          <a:blip r:embed="rId2"/>
          <a:stretch>
            <a:fillRect/>
          </a:stretch>
        </p:blipFill>
        <p:spPr>
          <a:xfrm>
            <a:off x="438744" y="5157788"/>
            <a:ext cx="11128645" cy="1200148"/>
          </a:xfrm>
          <a:prstGeom prst="rect">
            <a:avLst/>
          </a:prstGeom>
          <a:ln>
            <a:noFill/>
          </a:ln>
          <a:effectLst>
            <a:outerShdw blurRad="292100" dist="139700" dir="2700000" algn="tl" rotWithShape="0">
              <a:srgbClr val="333333">
                <a:alpha val="65000"/>
              </a:srgbClr>
            </a:outerShdw>
          </a:effectLst>
        </p:spPr>
      </p:pic>
      <p:sp>
        <p:nvSpPr>
          <p:cNvPr id="5" name="CasellaDiTesto 4"/>
          <p:cNvSpPr txBox="1"/>
          <p:nvPr/>
        </p:nvSpPr>
        <p:spPr>
          <a:xfrm>
            <a:off x="685801" y="2028823"/>
            <a:ext cx="10552976" cy="2862322"/>
          </a:xfrm>
          <a:prstGeom prst="rect">
            <a:avLst/>
          </a:prstGeom>
          <a:noFill/>
        </p:spPr>
        <p:txBody>
          <a:bodyPr wrap="square" rtlCol="0">
            <a:spAutoFit/>
          </a:bodyPr>
          <a:lstStyle/>
          <a:p>
            <a:r>
              <a:rPr lang="it-IT" sz="2000" dirty="0"/>
              <a:t>La scheda di distribuzione e filtraggio della corrente ha i seguenti comiti:</a:t>
            </a:r>
          </a:p>
          <a:p>
            <a:pPr marL="285750" indent="-285750">
              <a:buFont typeface="Arial" panose="020B0604020202020204" pitchFamily="34" charset="0"/>
              <a:buChar char="•"/>
            </a:pPr>
            <a:r>
              <a:rPr lang="it-IT" sz="2000" dirty="0"/>
              <a:t>Generare una tensione di </a:t>
            </a:r>
            <a:r>
              <a:rPr lang="it-IT" sz="2000" b="1" dirty="0"/>
              <a:t>5v stabilizzati </a:t>
            </a:r>
            <a:r>
              <a:rPr lang="it-IT" sz="2000" dirty="0"/>
              <a:t>necessari alla sezione logica del circuito</a:t>
            </a:r>
          </a:p>
          <a:p>
            <a:pPr marL="285750" indent="-285750">
              <a:buFont typeface="Arial" panose="020B0604020202020204" pitchFamily="34" charset="0"/>
              <a:buChar char="•"/>
            </a:pPr>
            <a:r>
              <a:rPr lang="it-IT" sz="2000" dirty="0"/>
              <a:t>Fornire un </a:t>
            </a:r>
            <a:r>
              <a:rPr lang="it-IT" sz="2000" b="1" dirty="0"/>
              <a:t>certo numero di uscite </a:t>
            </a:r>
            <a:r>
              <a:rPr lang="it-IT" sz="2000" dirty="0"/>
              <a:t>di corrente (3x 5.0v, 1x 8.4v nel nostro caso) a cui collegare tutti i dispositivi del circuito</a:t>
            </a:r>
          </a:p>
          <a:p>
            <a:pPr marL="285750" indent="-285750">
              <a:buFont typeface="Arial" panose="020B0604020202020204" pitchFamily="34" charset="0"/>
              <a:buChar char="•"/>
            </a:pPr>
            <a:r>
              <a:rPr lang="it-IT" sz="2000" dirty="0"/>
              <a:t>Fornire un’uscita stabilizzata da cui leggere la </a:t>
            </a:r>
            <a:r>
              <a:rPr lang="it-IT" sz="2000" b="1" dirty="0"/>
              <a:t>tensione della batteria</a:t>
            </a:r>
            <a:r>
              <a:rPr lang="it-IT" sz="2000" dirty="0"/>
              <a:t>, scalata in base al </a:t>
            </a:r>
            <a:r>
              <a:rPr lang="it-IT" sz="2000" i="1" dirty="0" err="1"/>
              <a:t>range</a:t>
            </a:r>
            <a:r>
              <a:rPr lang="it-IT" sz="2000" dirty="0"/>
              <a:t> d’ingresso dell’</a:t>
            </a:r>
            <a:r>
              <a:rPr lang="it-IT" sz="2000" i="1" dirty="0"/>
              <a:t>ADC</a:t>
            </a:r>
            <a:r>
              <a:rPr lang="it-IT" sz="2000" dirty="0"/>
              <a:t> (0 </a:t>
            </a:r>
            <a:r>
              <a:rPr lang="it-IT" dirty="0"/>
              <a:t>~ </a:t>
            </a:r>
            <a:r>
              <a:rPr lang="it-IT" sz="2000" dirty="0"/>
              <a:t>1.0v nel nostro caso)</a:t>
            </a:r>
          </a:p>
          <a:p>
            <a:pPr marL="285750" indent="-285750">
              <a:buFont typeface="Arial" panose="020B0604020202020204" pitchFamily="34" charset="0"/>
              <a:buChar char="•"/>
            </a:pPr>
            <a:endParaRPr lang="it-IT" sz="2000" dirty="0"/>
          </a:p>
          <a:p>
            <a:r>
              <a:rPr lang="it-IT" sz="2000" dirty="0"/>
              <a:t>In questo progetto, la scheda di distribuzione e filtraggio è stata </a:t>
            </a:r>
            <a:r>
              <a:rPr lang="it-IT" sz="2000" b="1" dirty="0"/>
              <a:t>progettata e realizzata</a:t>
            </a:r>
            <a:r>
              <a:rPr lang="it-IT" sz="2000" dirty="0"/>
              <a:t> </a:t>
            </a:r>
            <a:r>
              <a:rPr lang="it-IT" sz="2000" i="1" dirty="0"/>
              <a:t>ad hoc</a:t>
            </a:r>
          </a:p>
          <a:p>
            <a:pPr marL="285750" indent="-285750">
              <a:buFont typeface="Arial" panose="020B0604020202020204" pitchFamily="34" charset="0"/>
              <a:buChar char="•"/>
            </a:pPr>
            <a:endParaRPr lang="it-IT" sz="2000" dirty="0"/>
          </a:p>
        </p:txBody>
      </p:sp>
    </p:spTree>
    <p:extLst>
      <p:ext uri="{BB962C8B-B14F-4D97-AF65-F5344CB8AC3E}">
        <p14:creationId xmlns:p14="http://schemas.microsoft.com/office/powerpoint/2010/main" val="4143624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Il microcontrollore di bordo</a:t>
            </a:r>
          </a:p>
        </p:txBody>
      </p:sp>
      <p:sp>
        <p:nvSpPr>
          <p:cNvPr id="4" name="CasellaDiTesto 3"/>
          <p:cNvSpPr txBox="1"/>
          <p:nvPr/>
        </p:nvSpPr>
        <p:spPr>
          <a:xfrm>
            <a:off x="6673851" y="2690035"/>
            <a:ext cx="4143375" cy="3170099"/>
          </a:xfrm>
          <a:prstGeom prst="rect">
            <a:avLst/>
          </a:prstGeom>
          <a:noFill/>
        </p:spPr>
        <p:txBody>
          <a:bodyPr wrap="square" rtlCol="0">
            <a:spAutoFit/>
          </a:bodyPr>
          <a:lstStyle/>
          <a:p>
            <a:pPr algn="r"/>
            <a:r>
              <a:rPr lang="it-IT" sz="2000" dirty="0"/>
              <a:t>In </a:t>
            </a:r>
            <a:r>
              <a:rPr lang="it-IT" sz="2000" i="1" dirty="0" err="1"/>
              <a:t>Unibalance</a:t>
            </a:r>
            <a:r>
              <a:rPr lang="it-IT" sz="2000" dirty="0"/>
              <a:t> abbiamo scelto come microcontrollore di bordo il </a:t>
            </a:r>
            <a:r>
              <a:rPr lang="it-IT" sz="2000" i="1" dirty="0"/>
              <a:t>chip</a:t>
            </a:r>
            <a:r>
              <a:rPr lang="it-IT" sz="2000" dirty="0"/>
              <a:t> </a:t>
            </a:r>
            <a:r>
              <a:rPr lang="it-IT" sz="2000" b="1" i="1" dirty="0"/>
              <a:t>ESP8266</a:t>
            </a:r>
            <a:r>
              <a:rPr lang="it-IT" sz="2000" dirty="0"/>
              <a:t> di </a:t>
            </a:r>
            <a:r>
              <a:rPr lang="it-IT" sz="2000" i="1" dirty="0" err="1"/>
              <a:t>Espressif</a:t>
            </a:r>
            <a:r>
              <a:rPr lang="it-IT" sz="2000" dirty="0"/>
              <a:t>. Per comodità abbiamo optato per la scheda di sviluppo </a:t>
            </a:r>
            <a:r>
              <a:rPr lang="it-IT" sz="2000" b="1" i="1" dirty="0" err="1"/>
              <a:t>Nodemcu</a:t>
            </a:r>
            <a:r>
              <a:rPr lang="it-IT" sz="2000" b="1" i="1" dirty="0"/>
              <a:t> v3</a:t>
            </a:r>
            <a:r>
              <a:rPr lang="it-IT" sz="2000" b="1" dirty="0"/>
              <a:t> </a:t>
            </a:r>
            <a:r>
              <a:rPr lang="it-IT" sz="2000" dirty="0"/>
              <a:t>che semplifica l’utilizzo del </a:t>
            </a:r>
            <a:r>
              <a:rPr lang="it-IT" sz="2000" i="1" dirty="0"/>
              <a:t>chip</a:t>
            </a:r>
            <a:r>
              <a:rPr lang="it-IT" sz="2000" dirty="0"/>
              <a:t> fornendo una uscita USB per la programmazione, un circuito di regolazione della corrente ed un fattore di forma comodo per progetti a bassa integrazione.</a:t>
            </a:r>
            <a:endParaRPr lang="it-IT" sz="2000" b="1" i="1" dirty="0"/>
          </a:p>
        </p:txBody>
      </p:sp>
      <p:pic>
        <p:nvPicPr>
          <p:cNvPr id="4100" name="Picture 4" descr="http://ouilogique.com/files/2015-09-27-NodeMCU_esp8266/NodeMCU_esp8266_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1" y="2065867"/>
            <a:ext cx="5243512" cy="39326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2" name="Picture 6" descr="http://grobotronics.com/images/detailed/13/ESP8266-ESP-12E-Wireless-Remote-Serial-WIFI-Module-Transceiver-Board-Module.jpg"/>
          <p:cNvPicPr>
            <a:picLocks noChangeAspect="1" noChangeArrowheads="1"/>
          </p:cNvPicPr>
          <p:nvPr/>
        </p:nvPicPr>
        <p:blipFill rotWithShape="1">
          <a:blip r:embed="rId3">
            <a:extLst>
              <a:ext uri="{28A0092B-C50C-407E-A947-70E740481C1C}">
                <a14:useLocalDpi xmlns:a14="http://schemas.microsoft.com/office/drawing/2010/main" val="0"/>
              </a:ext>
            </a:extLst>
          </a:blip>
          <a:srcRect l="6567" t="9996" r="5650" b="7436"/>
          <a:stretch/>
        </p:blipFill>
        <p:spPr bwMode="auto">
          <a:xfrm>
            <a:off x="8831264" y="822051"/>
            <a:ext cx="1985962" cy="18679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658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Il microcontrollore di bordo (</a:t>
            </a:r>
            <a:r>
              <a:rPr lang="it-IT" dirty="0" err="1"/>
              <a:t>cont</a:t>
            </a:r>
            <a:r>
              <a:rPr lang="it-IT" dirty="0"/>
              <a:t>)</a:t>
            </a:r>
          </a:p>
        </p:txBody>
      </p:sp>
      <p:pic>
        <p:nvPicPr>
          <p:cNvPr id="4" name="Picture 2" descr="http://www.14core.com/wp-content/uploads/2015/06/Node-MCU-Pin-Out-Diagram1.png"/>
          <p:cNvPicPr>
            <a:picLocks noChangeAspect="1" noChangeArrowheads="1"/>
          </p:cNvPicPr>
          <p:nvPr/>
        </p:nvPicPr>
        <p:blipFill rotWithShape="1">
          <a:blip r:embed="rId2">
            <a:extLst>
              <a:ext uri="{28A0092B-C50C-407E-A947-70E740481C1C}">
                <a14:useLocalDpi xmlns:a14="http://schemas.microsoft.com/office/drawing/2010/main" val="0"/>
              </a:ext>
            </a:extLst>
          </a:blip>
          <a:srcRect l="3581" r="7580"/>
          <a:stretch/>
        </p:blipFill>
        <p:spPr bwMode="auto">
          <a:xfrm>
            <a:off x="622306" y="2165880"/>
            <a:ext cx="5357813" cy="3994058"/>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p:cNvSpPr txBox="1"/>
          <p:nvPr/>
        </p:nvSpPr>
        <p:spPr>
          <a:xfrm>
            <a:off x="6443663" y="2065867"/>
            <a:ext cx="4714875" cy="4708981"/>
          </a:xfrm>
          <a:prstGeom prst="rect">
            <a:avLst/>
          </a:prstGeom>
          <a:noFill/>
        </p:spPr>
        <p:txBody>
          <a:bodyPr wrap="square" rtlCol="0">
            <a:spAutoFit/>
          </a:bodyPr>
          <a:lstStyle/>
          <a:p>
            <a:r>
              <a:rPr lang="it-IT" sz="2000" dirty="0"/>
              <a:t>I </a:t>
            </a:r>
            <a:r>
              <a:rPr lang="it-IT" sz="2000" b="1" dirty="0"/>
              <a:t>punti di forza</a:t>
            </a:r>
            <a:r>
              <a:rPr lang="it-IT" sz="2000" dirty="0"/>
              <a:t> di questo chip sono:</a:t>
            </a:r>
          </a:p>
          <a:p>
            <a:pPr marL="285750" indent="-285750">
              <a:buFont typeface="Arial" panose="020B0604020202020204" pitchFamily="34" charset="0"/>
              <a:buChar char="•"/>
            </a:pPr>
            <a:r>
              <a:rPr lang="it-IT" sz="2000" dirty="0" err="1"/>
              <a:t>WiFi</a:t>
            </a:r>
            <a:r>
              <a:rPr lang="it-IT" sz="2000" dirty="0"/>
              <a:t> 2.4ghz integrato (802.11 b/g/n) + </a:t>
            </a:r>
            <a:r>
              <a:rPr lang="it-IT" sz="2000" dirty="0" err="1"/>
              <a:t>prot</a:t>
            </a:r>
            <a:r>
              <a:rPr lang="it-IT" sz="2000" dirty="0"/>
              <a:t> TCP/IP</a:t>
            </a:r>
          </a:p>
          <a:p>
            <a:pPr marL="285750" indent="-285750">
              <a:buFont typeface="Arial" panose="020B0604020202020204" pitchFamily="34" charset="0"/>
              <a:buChar char="•"/>
            </a:pPr>
            <a:r>
              <a:rPr lang="it-IT" sz="2000" dirty="0"/>
              <a:t>32bit RISC CPU con clock a 80mhz</a:t>
            </a:r>
          </a:p>
          <a:p>
            <a:pPr marL="285750" indent="-285750">
              <a:buFont typeface="Arial" panose="020B0604020202020204" pitchFamily="34" charset="0"/>
              <a:buChar char="•"/>
            </a:pPr>
            <a:r>
              <a:rPr lang="it-IT" sz="2000" dirty="0"/>
              <a:t>96kb di SRAM</a:t>
            </a:r>
          </a:p>
          <a:p>
            <a:pPr marL="285750" indent="-285750">
              <a:buFont typeface="Arial" panose="020B0604020202020204" pitchFamily="34" charset="0"/>
              <a:buChar char="•"/>
            </a:pPr>
            <a:r>
              <a:rPr lang="it-IT" sz="2000" dirty="0"/>
              <a:t>1/2/4M flash (4M nella nostra versione)</a:t>
            </a:r>
          </a:p>
          <a:p>
            <a:pPr marL="285750" indent="-285750">
              <a:buFont typeface="Arial" panose="020B0604020202020204" pitchFamily="34" charset="0"/>
              <a:buChar char="•"/>
            </a:pPr>
            <a:r>
              <a:rPr lang="it-IT" sz="2000" dirty="0"/>
              <a:t>Basso consumo + modalità </a:t>
            </a:r>
            <a:r>
              <a:rPr lang="it-IT" sz="2000" dirty="0" err="1"/>
              <a:t>sleep</a:t>
            </a:r>
            <a:r>
              <a:rPr lang="it-IT" sz="2000" dirty="0"/>
              <a:t> a 10uA</a:t>
            </a:r>
          </a:p>
          <a:p>
            <a:pPr marL="285750" indent="-285750">
              <a:buFont typeface="Arial" panose="020B0604020202020204" pitchFamily="34" charset="0"/>
              <a:buChar char="•"/>
            </a:pPr>
            <a:r>
              <a:rPr lang="it-IT" sz="2000" dirty="0"/>
              <a:t>ADC, PWM, SERIALE, I2C, SPI, 1WIRE, INTERRUPT, TIMER e WATCHDOG integrati</a:t>
            </a:r>
          </a:p>
          <a:p>
            <a:pPr marL="285750" indent="-285750">
              <a:buFont typeface="Arial" panose="020B0604020202020204" pitchFamily="34" charset="0"/>
              <a:buChar char="•"/>
            </a:pPr>
            <a:r>
              <a:rPr lang="it-IT" sz="2000" dirty="0"/>
              <a:t>Programmabile in LUA e C++ (noi abbiamo scelto quest’ultima possibilità per motivi di efficienza computazionale)</a:t>
            </a:r>
          </a:p>
          <a:p>
            <a:pPr marL="285750" indent="-285750">
              <a:buFont typeface="Arial" panose="020B0604020202020204" pitchFamily="34" charset="0"/>
              <a:buChar char="•"/>
            </a:pPr>
            <a:r>
              <a:rPr lang="it-IT" sz="2000" dirty="0"/>
              <a:t>Bassissimo costo (meno di 3€)</a:t>
            </a:r>
          </a:p>
          <a:p>
            <a:endParaRPr lang="it-IT" sz="2000" dirty="0"/>
          </a:p>
        </p:txBody>
      </p:sp>
    </p:spTree>
    <p:extLst>
      <p:ext uri="{BB962C8B-B14F-4D97-AF65-F5344CB8AC3E}">
        <p14:creationId xmlns:p14="http://schemas.microsoft.com/office/powerpoint/2010/main" val="2276537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_rels/theme4.xml.rels><?xml version="1.0" encoding="UTF-8" standalone="yes"?>
<Relationships xmlns="http://schemas.openxmlformats.org/package/2006/relationships"><Relationship Id="rId1" Type="http://schemas.openxmlformats.org/officeDocument/2006/relationships/image" Target="../media/image6.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e">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1_Celestiale">
  <a:themeElements>
    <a:clrScheme name="Celestiale">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3.xml><?xml version="1.0" encoding="utf-8"?>
<a:theme xmlns:a="http://schemas.openxmlformats.org/drawingml/2006/main" name="2_Celestiale">
  <a:themeElements>
    <a:clrScheme name="Celestiale">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4.xml><?xml version="1.0" encoding="utf-8"?>
<a:theme xmlns:a="http://schemas.openxmlformats.org/drawingml/2006/main" name="3_Celestiale">
  <a:themeElements>
    <a:clrScheme name="Celestiale">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5.xml><?xml version="1.0" encoding="utf-8"?>
<a:theme xmlns:a="http://schemas.openxmlformats.org/drawingml/2006/main" name="4_Celestiale">
  <a:themeElements>
    <a:clrScheme name="Celestial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TM03457452[[fn=Celestiale]]</Template>
  <TotalTime>3584</TotalTime>
  <Words>4307</Words>
  <Application>Microsoft Office PowerPoint</Application>
  <PresentationFormat>Widescreen</PresentationFormat>
  <Paragraphs>312</Paragraphs>
  <Slides>53</Slides>
  <Notes>0</Notes>
  <HiddenSlides>0</HiddenSlides>
  <MMClips>2</MMClips>
  <ScaleCrop>false</ScaleCrop>
  <HeadingPairs>
    <vt:vector size="6" baseType="variant">
      <vt:variant>
        <vt:lpstr>Caratteri utilizzati</vt:lpstr>
      </vt:variant>
      <vt:variant>
        <vt:i4>3</vt:i4>
      </vt:variant>
      <vt:variant>
        <vt:lpstr>Tema</vt:lpstr>
      </vt:variant>
      <vt:variant>
        <vt:i4>5</vt:i4>
      </vt:variant>
      <vt:variant>
        <vt:lpstr>Titoli diapositive</vt:lpstr>
      </vt:variant>
      <vt:variant>
        <vt:i4>53</vt:i4>
      </vt:variant>
    </vt:vector>
  </HeadingPairs>
  <TitlesOfParts>
    <vt:vector size="61" baseType="lpstr">
      <vt:lpstr>Arial</vt:lpstr>
      <vt:lpstr>Calibri</vt:lpstr>
      <vt:lpstr>Calibri Light</vt:lpstr>
      <vt:lpstr>Celestiale</vt:lpstr>
      <vt:lpstr>1_Celestiale</vt:lpstr>
      <vt:lpstr>2_Celestiale</vt:lpstr>
      <vt:lpstr>3_Celestiale</vt:lpstr>
      <vt:lpstr>4_Celestiale</vt:lpstr>
      <vt:lpstr>UNIBALANCE  Remote controlLed self balancing bot</vt:lpstr>
      <vt:lpstr>Unibalance in breve</vt:lpstr>
      <vt:lpstr>impieghi</vt:lpstr>
      <vt:lpstr>Componenti chiave</vt:lpstr>
      <vt:lpstr>Costruzione</vt:lpstr>
      <vt:lpstr>Schema elettrico</vt:lpstr>
      <vt:lpstr>Scheda di distribuzione e filtraggio</vt:lpstr>
      <vt:lpstr>Il microcontrollore di bordo</vt:lpstr>
      <vt:lpstr>Il microcontrollore di bordo (cont)</vt:lpstr>
      <vt:lpstr>SENSORE IMU</vt:lpstr>
      <vt:lpstr>SENSORE IMU (cont)</vt:lpstr>
      <vt:lpstr>DRIVER MOTORI IN CORRENTE CONTINUA</vt:lpstr>
      <vt:lpstr>MOTORI DC E MOTORIDUTTORE</vt:lpstr>
      <vt:lpstr>ARCHITETTURA DI CONTROLLO</vt:lpstr>
      <vt:lpstr>Stima dell’inclinazione</vt:lpstr>
      <vt:lpstr>Stima dell’inclinazione (cont)</vt:lpstr>
      <vt:lpstr>Filtro complementare</vt:lpstr>
      <vt:lpstr>Filtro complementare (CONT)</vt:lpstr>
      <vt:lpstr>FILTRO COMPLEMENTARE (CONT)</vt:lpstr>
      <vt:lpstr>FILTRO DI KALMAN</vt:lpstr>
      <vt:lpstr>Filtro di kalman (cont)</vt:lpstr>
      <vt:lpstr>FILTRO DI KALMAN (CONT)</vt:lpstr>
      <vt:lpstr>FILTRO DI KALMAN (CONT)</vt:lpstr>
      <vt:lpstr>FILTRO DI KALMAN (CONT)</vt:lpstr>
      <vt:lpstr>FILTRO DI KALMAN (CONT)</vt:lpstr>
      <vt:lpstr>FILTRO DI KALMAN (CONT)</vt:lpstr>
      <vt:lpstr>FILTRO DI KALMAN (CONT)</vt:lpstr>
      <vt:lpstr>FILTRO DI KALMAN (CONT)</vt:lpstr>
      <vt:lpstr>DIGITAL MOTION PROCESSOR</vt:lpstr>
      <vt:lpstr>DIGITAL MOTION PROCESSOR (CONT)</vt:lpstr>
      <vt:lpstr>DIGITAL MOTION PROCESSOR (CONT)</vt:lpstr>
      <vt:lpstr>CALIBRAZIONE</vt:lpstr>
      <vt:lpstr>ALGORITMO DI STABILIZZAZIONE</vt:lpstr>
      <vt:lpstr>PID</vt:lpstr>
      <vt:lpstr>PID (CONT)</vt:lpstr>
      <vt:lpstr>PID (CONT)</vt:lpstr>
      <vt:lpstr>PID (CONT)</vt:lpstr>
      <vt:lpstr>PID (CONT)</vt:lpstr>
      <vt:lpstr>PID (CONT)</vt:lpstr>
      <vt:lpstr>PID (CONT)</vt:lpstr>
      <vt:lpstr>ARCHITETTURA del firmware</vt:lpstr>
      <vt:lpstr>ARCHITETTURA del firmware</vt:lpstr>
      <vt:lpstr>COMUNICAZIONE WIRELESS</vt:lpstr>
      <vt:lpstr>COMUNICAZIONE WIRELESS (CONT)</vt:lpstr>
      <vt:lpstr>INTERFACCIA DI DEBUG</vt:lpstr>
      <vt:lpstr>CONTROLLO REMOTO</vt:lpstr>
      <vt:lpstr>Controllo remoto (CONT)</vt:lpstr>
      <vt:lpstr>CONTROLLO REMOTO (CONT)</vt:lpstr>
      <vt:lpstr>DEMO</vt:lpstr>
      <vt:lpstr>SVILUPPI FUTURI</vt:lpstr>
      <vt:lpstr>SVILUPPI FUTURI (CONT)</vt:lpstr>
      <vt:lpstr>RIFERIMENTI</vt:lpstr>
      <vt:lpstr>RIFERIMENTI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UNIBALANCE  Remote controlLed self balancing bot</dc:title>
  <dc:creator>Stefano Semeraro</dc:creator>
  <cp:lastModifiedBy>Stefano Semeraro</cp:lastModifiedBy>
  <cp:revision>122</cp:revision>
  <dcterms:created xsi:type="dcterms:W3CDTF">2016-06-25T10:30:32Z</dcterms:created>
  <dcterms:modified xsi:type="dcterms:W3CDTF">2016-07-20T21:22:18Z</dcterms:modified>
</cp:coreProperties>
</file>